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RoxboroughCF" charset="1" panose="00000500000000000000"/>
      <p:regular r:id="rId20"/>
    </p:embeddedFont>
    <p:embeddedFont>
      <p:font typeface="Montserrat" charset="1" panose="00000500000000000000"/>
      <p:regular r:id="rId21"/>
    </p:embeddedFont>
    <p:embeddedFont>
      <p:font typeface="Canva Sans" charset="1" panose="020B0503030501040103"/>
      <p:regular r:id="rId22"/>
    </p:embeddedFont>
    <p:embeddedFont>
      <p:font typeface="League Spartan" charset="1" panose="00000800000000000000"/>
      <p:regular r:id="rId23"/>
    </p:embeddedFont>
    <p:embeddedFont>
      <p:font typeface="Aileron Bold" charset="1" panose="00000800000000000000"/>
      <p:regular r:id="rId24"/>
    </p:embeddedFont>
    <p:embeddedFont>
      <p:font typeface="Sorts Mill Goudy" charset="1" panose="02000503000000000000"/>
      <p:regular r:id="rId25"/>
    </p:embeddedFont>
    <p:embeddedFont>
      <p:font typeface="Aileron" charset="1" panose="00000500000000000000"/>
      <p:regular r:id="rId26"/>
    </p:embeddedFont>
    <p:embeddedFont>
      <p:font typeface="Canva Sans Bold" charset="1" panose="020B08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SjLBqZY.mp4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jpeg>
</file>

<file path=ppt/media/image28.jpeg>
</file>

<file path=ppt/media/image29.png>
</file>

<file path=ppt/media/image3.svg>
</file>

<file path=ppt/media/image30.svg>
</file>

<file path=ppt/media/image31.jpeg>
</file>

<file path=ppt/media/image32.png>
</file>

<file path=ppt/media/image33.jpe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31.jpeg" Type="http://schemas.openxmlformats.org/officeDocument/2006/relationships/image"/><Relationship Id="rId6" Target="../media/VAGSSjLBqZY.mp4" Type="http://schemas.openxmlformats.org/officeDocument/2006/relationships/video"/><Relationship Id="rId7" Target="../media/VAGSSjLBqZY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32.png" Type="http://schemas.openxmlformats.org/officeDocument/2006/relationships/image"/><Relationship Id="rId6" Target="../media/image33.jpe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36.png" Type="http://schemas.openxmlformats.org/officeDocument/2006/relationships/image"/><Relationship Id="rId6" Target="../media/image37.svg" Type="http://schemas.openxmlformats.org/officeDocument/2006/relationships/image"/><Relationship Id="rId7" Target="../media/image38.png" Type="http://schemas.openxmlformats.org/officeDocument/2006/relationships/image"/><Relationship Id="rId8" Target="../media/image39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0.png" Type="http://schemas.openxmlformats.org/officeDocument/2006/relationships/image"/><Relationship Id="rId6" Target="../media/image4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png" Type="http://schemas.openxmlformats.org/officeDocument/2006/relationships/image"/><Relationship Id="rId12" Target="../media/image25.png" Type="http://schemas.openxmlformats.org/officeDocument/2006/relationships/image"/><Relationship Id="rId13" Target="../media/image26.svg" Type="http://schemas.openxmlformats.org/officeDocument/2006/relationships/image"/><Relationship Id="rId14" Target="../media/image27.jpeg" Type="http://schemas.openxmlformats.org/officeDocument/2006/relationships/image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2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4050" y="8402477"/>
            <a:ext cx="753271" cy="75327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7E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599666" y="547364"/>
            <a:ext cx="8710936" cy="8710936"/>
            <a:chOff x="0" y="0"/>
            <a:chExt cx="11614581" cy="1161458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614581" cy="11614581"/>
            </a:xfrm>
            <a:custGeom>
              <a:avLst/>
              <a:gdLst/>
              <a:ahLst/>
              <a:cxnLst/>
              <a:rect r="r" b="b" t="t" l="l"/>
              <a:pathLst>
                <a:path h="11614581" w="11614581">
                  <a:moveTo>
                    <a:pt x="0" y="0"/>
                  </a:moveTo>
                  <a:lnTo>
                    <a:pt x="11614581" y="0"/>
                  </a:lnTo>
                  <a:lnTo>
                    <a:pt x="11614581" y="11614581"/>
                  </a:lnTo>
                  <a:lnTo>
                    <a:pt x="0" y="1161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0">
              <a:off x="475166" y="367028"/>
              <a:ext cx="10664249" cy="10664249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B2AA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669229" y="204910"/>
              <a:ext cx="10650109" cy="10650109"/>
            </a:xfrm>
            <a:custGeom>
              <a:avLst/>
              <a:gdLst/>
              <a:ahLst/>
              <a:cxnLst/>
              <a:rect r="r" b="b" t="t" l="l"/>
              <a:pathLst>
                <a:path h="10650109" w="10650109">
                  <a:moveTo>
                    <a:pt x="0" y="0"/>
                  </a:moveTo>
                  <a:lnTo>
                    <a:pt x="10650109" y="0"/>
                  </a:lnTo>
                  <a:lnTo>
                    <a:pt x="10650109" y="10650109"/>
                  </a:lnTo>
                  <a:lnTo>
                    <a:pt x="0" y="106501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983286" y="875167"/>
              <a:ext cx="9648009" cy="9647971"/>
              <a:chOff x="0" y="0"/>
              <a:chExt cx="6350000" cy="634997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-35744" t="0" r="-35744" b="0"/>
                </a:stretch>
              </a:blipFill>
            </p:spPr>
          </p:sp>
        </p:grpSp>
      </p:grpSp>
      <p:sp>
        <p:nvSpPr>
          <p:cNvPr name="TextBox 14" id="14"/>
          <p:cNvSpPr txBox="true"/>
          <p:nvPr/>
        </p:nvSpPr>
        <p:spPr>
          <a:xfrm rot="0">
            <a:off x="576977" y="1303728"/>
            <a:ext cx="10338795" cy="115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7791" spc="-155">
                <a:solidFill>
                  <a:srgbClr val="E5E7E1"/>
                </a:solidFill>
                <a:latin typeface="RoxboroughCF"/>
                <a:ea typeface="RoxboroughCF"/>
                <a:cs typeface="RoxboroughCF"/>
                <a:sym typeface="RoxboroughCF"/>
              </a:rPr>
              <a:t>Computer Interfacing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6977" y="4798057"/>
            <a:ext cx="5474533" cy="92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  <a:spcBef>
                <a:spcPct val="0"/>
              </a:spcBef>
            </a:pPr>
            <a:r>
              <a:rPr lang="en-US" sz="5400" spc="864">
                <a:solidFill>
                  <a:srgbClr val="E5E7E1"/>
                </a:solidFill>
                <a:latin typeface="Montserrat"/>
                <a:ea typeface="Montserrat"/>
                <a:cs typeface="Montserrat"/>
                <a:sym typeface="Montserrat"/>
              </a:rPr>
              <a:t>GROUP A8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76977" y="6339332"/>
            <a:ext cx="9435350" cy="2786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3"/>
              </a:lnSpc>
            </a:pPr>
            <a:r>
              <a:rPr lang="en-US" sz="3181" spc="50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202114006 - Afra Anan</a:t>
            </a:r>
          </a:p>
          <a:p>
            <a:pPr algn="l">
              <a:lnSpc>
                <a:spcPts val="4453"/>
              </a:lnSpc>
            </a:pPr>
            <a:r>
              <a:rPr lang="en-US" sz="3181" spc="50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202114016 - Boshita Roy Binti</a:t>
            </a:r>
          </a:p>
          <a:p>
            <a:pPr algn="l">
              <a:lnSpc>
                <a:spcPts val="4453"/>
              </a:lnSpc>
            </a:pPr>
            <a:r>
              <a:rPr lang="en-US" sz="3181" spc="50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202114026 - Humayra Akter</a:t>
            </a:r>
          </a:p>
          <a:p>
            <a:pPr algn="l">
              <a:lnSpc>
                <a:spcPts val="4453"/>
              </a:lnSpc>
            </a:pPr>
            <a:r>
              <a:rPr lang="en-US" sz="3181" spc="50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202114036 - Maisha Tabassum</a:t>
            </a:r>
          </a:p>
          <a:p>
            <a:pPr algn="l">
              <a:lnSpc>
                <a:spcPts val="4453"/>
              </a:lnSpc>
              <a:spcBef>
                <a:spcPct val="0"/>
              </a:spcBef>
            </a:pPr>
            <a:r>
              <a:rPr lang="en-US" sz="3181" spc="50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202114062 - Mehmil Khan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76977" y="2995654"/>
            <a:ext cx="10338795" cy="706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0"/>
              </a:lnSpc>
            </a:pPr>
            <a:r>
              <a:rPr lang="en-US" sz="4800" spc="-96">
                <a:solidFill>
                  <a:srgbClr val="E5E7E1"/>
                </a:solidFill>
                <a:latin typeface="RoxboroughCF"/>
                <a:ea typeface="RoxboroughCF"/>
                <a:cs typeface="RoxboroughCF"/>
                <a:sym typeface="RoxboroughCF"/>
              </a:rPr>
              <a:t>Sleeping Disorder Monitoring 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809511" y="2632791"/>
            <a:ext cx="13099001" cy="736818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 AND DISCUSSION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62000" y="1792012"/>
            <a:ext cx="9452042" cy="545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6"/>
              </a:lnSpc>
              <a:spcBef>
                <a:spcPct val="0"/>
              </a:spcBef>
            </a:pPr>
            <a:r>
              <a:rPr lang="en-US" sz="314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VIDEO DEMONSTRATION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333259" y="2148217"/>
            <a:ext cx="4989289" cy="7417800"/>
          </a:xfrm>
          <a:custGeom>
            <a:avLst/>
            <a:gdLst/>
            <a:ahLst/>
            <a:cxnLst/>
            <a:rect r="r" b="b" t="t" l="l"/>
            <a:pathLst>
              <a:path h="7417800" w="4989289">
                <a:moveTo>
                  <a:pt x="0" y="0"/>
                </a:moveTo>
                <a:lnTo>
                  <a:pt x="4989289" y="0"/>
                </a:lnTo>
                <a:lnTo>
                  <a:pt x="4989289" y="7417800"/>
                </a:lnTo>
                <a:lnTo>
                  <a:pt x="0" y="7417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49501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2148217"/>
            <a:ext cx="9978343" cy="5637764"/>
          </a:xfrm>
          <a:custGeom>
            <a:avLst/>
            <a:gdLst/>
            <a:ahLst/>
            <a:cxnLst/>
            <a:rect r="r" b="b" t="t" l="l"/>
            <a:pathLst>
              <a:path h="5637764" w="9978343">
                <a:moveTo>
                  <a:pt x="0" y="0"/>
                </a:moveTo>
                <a:lnTo>
                  <a:pt x="9978343" y="0"/>
                </a:lnTo>
                <a:lnTo>
                  <a:pt x="9978343" y="5637764"/>
                </a:lnTo>
                <a:lnTo>
                  <a:pt x="0" y="56377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126494" y="8199303"/>
            <a:ext cx="4356778" cy="1296270"/>
          </a:xfrm>
          <a:custGeom>
            <a:avLst/>
            <a:gdLst/>
            <a:ahLst/>
            <a:cxnLst/>
            <a:rect r="r" b="b" t="t" l="l"/>
            <a:pathLst>
              <a:path h="1296270" w="4356778">
                <a:moveTo>
                  <a:pt x="0" y="0"/>
                </a:moveTo>
                <a:lnTo>
                  <a:pt x="4356778" y="0"/>
                </a:lnTo>
                <a:lnTo>
                  <a:pt x="4356778" y="1296270"/>
                </a:lnTo>
                <a:lnTo>
                  <a:pt x="0" y="12962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 AND DISCUSSION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16727" y="8654538"/>
            <a:ext cx="3376312" cy="3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  <a:spcBef>
                <a:spcPct val="0"/>
              </a:spcBef>
            </a:pPr>
            <a:r>
              <a:rPr lang="en-US" b="true" sz="205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Calculating Sleep Patterns</a:t>
            </a: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396125" y="2123083"/>
            <a:ext cx="7867296" cy="7552604"/>
            <a:chOff x="0" y="0"/>
            <a:chExt cx="10489728" cy="100701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489728" cy="10070139"/>
            </a:xfrm>
            <a:custGeom>
              <a:avLst/>
              <a:gdLst/>
              <a:ahLst/>
              <a:cxnLst/>
              <a:rect r="r" b="b" t="t" l="l"/>
              <a:pathLst>
                <a:path h="10070139" w="10489728">
                  <a:moveTo>
                    <a:pt x="0" y="0"/>
                  </a:moveTo>
                  <a:lnTo>
                    <a:pt x="10489728" y="0"/>
                  </a:lnTo>
                  <a:lnTo>
                    <a:pt x="10489728" y="10070139"/>
                  </a:lnTo>
                  <a:lnTo>
                    <a:pt x="0" y="100701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241179" y="1040713"/>
              <a:ext cx="2711265" cy="236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63"/>
                </a:lnSpc>
                <a:spcBef>
                  <a:spcPct val="0"/>
                </a:spcBef>
              </a:pPr>
              <a:r>
                <a:rPr lang="en-US" b="true" sz="1688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Adding better sensors to track more details about sleep, like oxygen levels and brain activity.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423442" y="1440326"/>
              <a:ext cx="2711265" cy="1969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63"/>
                </a:lnSpc>
                <a:spcBef>
                  <a:spcPct val="0"/>
                </a:spcBef>
              </a:pPr>
              <a:r>
                <a:rPr lang="en-US" b="true" sz="1688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Making the sensors more accurate so they can give better sleep stage information.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6725338" y="6483237"/>
              <a:ext cx="2711265" cy="236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63"/>
                </a:lnSpc>
                <a:spcBef>
                  <a:spcPct val="0"/>
                </a:spcBef>
              </a:pPr>
              <a:r>
                <a:rPr lang="en-US" b="true" sz="1688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Improving the battery life so the device can work longer without needing to be charged.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41179" y="5868172"/>
              <a:ext cx="2711265" cy="15698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63"/>
                </a:lnSpc>
                <a:spcBef>
                  <a:spcPct val="0"/>
                </a:spcBef>
              </a:pPr>
              <a:r>
                <a:rPr lang="en-US" b="true" sz="1688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Creating a simple app that lets users see their sleep data .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263421" y="2431239"/>
            <a:ext cx="6497483" cy="6107634"/>
          </a:xfrm>
          <a:custGeom>
            <a:avLst/>
            <a:gdLst/>
            <a:ahLst/>
            <a:cxnLst/>
            <a:rect r="r" b="b" t="t" l="l"/>
            <a:pathLst>
              <a:path h="6107634" w="6497483">
                <a:moveTo>
                  <a:pt x="0" y="0"/>
                </a:moveTo>
                <a:lnTo>
                  <a:pt x="6497483" y="0"/>
                </a:lnTo>
                <a:lnTo>
                  <a:pt x="6497483" y="6107633"/>
                </a:lnTo>
                <a:lnTo>
                  <a:pt x="0" y="61076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SCOPE</a:t>
            </a: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27243" y="2898563"/>
            <a:ext cx="16926438" cy="1660392"/>
            <a:chOff x="0" y="0"/>
            <a:chExt cx="4457992" cy="43730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57992" cy="437305"/>
            </a:xfrm>
            <a:custGeom>
              <a:avLst/>
              <a:gdLst/>
              <a:ahLst/>
              <a:cxnLst/>
              <a:rect r="r" b="b" t="t" l="l"/>
              <a:pathLst>
                <a:path h="437305" w="4457992">
                  <a:moveTo>
                    <a:pt x="457" y="0"/>
                  </a:moveTo>
                  <a:lnTo>
                    <a:pt x="4457535" y="0"/>
                  </a:lnTo>
                  <a:cubicBezTo>
                    <a:pt x="4457787" y="0"/>
                    <a:pt x="4457992" y="205"/>
                    <a:pt x="4457992" y="457"/>
                  </a:cubicBezTo>
                  <a:lnTo>
                    <a:pt x="4457992" y="436847"/>
                  </a:lnTo>
                  <a:cubicBezTo>
                    <a:pt x="4457992" y="437100"/>
                    <a:pt x="4457787" y="437305"/>
                    <a:pt x="4457535" y="437305"/>
                  </a:cubicBezTo>
                  <a:lnTo>
                    <a:pt x="457" y="437305"/>
                  </a:lnTo>
                  <a:cubicBezTo>
                    <a:pt x="205" y="437305"/>
                    <a:pt x="0" y="437100"/>
                    <a:pt x="0" y="436847"/>
                  </a:cubicBezTo>
                  <a:lnTo>
                    <a:pt x="0" y="457"/>
                  </a:lnTo>
                  <a:cubicBezTo>
                    <a:pt x="0" y="205"/>
                    <a:pt x="205" y="0"/>
                    <a:pt x="457" y="0"/>
                  </a:cubicBezTo>
                  <a:close/>
                </a:path>
              </a:pathLst>
            </a:custGeom>
            <a:solidFill>
              <a:srgbClr val="23506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457992" cy="47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REFERENCES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27243" y="4714334"/>
            <a:ext cx="16926438" cy="1660392"/>
            <a:chOff x="0" y="0"/>
            <a:chExt cx="4457992" cy="4373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57992" cy="437305"/>
            </a:xfrm>
            <a:custGeom>
              <a:avLst/>
              <a:gdLst/>
              <a:ahLst/>
              <a:cxnLst/>
              <a:rect r="r" b="b" t="t" l="l"/>
              <a:pathLst>
                <a:path h="437305" w="4457992">
                  <a:moveTo>
                    <a:pt x="457" y="0"/>
                  </a:moveTo>
                  <a:lnTo>
                    <a:pt x="4457535" y="0"/>
                  </a:lnTo>
                  <a:cubicBezTo>
                    <a:pt x="4457787" y="0"/>
                    <a:pt x="4457992" y="205"/>
                    <a:pt x="4457992" y="457"/>
                  </a:cubicBezTo>
                  <a:lnTo>
                    <a:pt x="4457992" y="436847"/>
                  </a:lnTo>
                  <a:cubicBezTo>
                    <a:pt x="4457992" y="437100"/>
                    <a:pt x="4457787" y="437305"/>
                    <a:pt x="4457535" y="437305"/>
                  </a:cubicBezTo>
                  <a:lnTo>
                    <a:pt x="457" y="437305"/>
                  </a:lnTo>
                  <a:cubicBezTo>
                    <a:pt x="205" y="437305"/>
                    <a:pt x="0" y="437100"/>
                    <a:pt x="0" y="436847"/>
                  </a:cubicBezTo>
                  <a:lnTo>
                    <a:pt x="0" y="457"/>
                  </a:lnTo>
                  <a:cubicBezTo>
                    <a:pt x="0" y="205"/>
                    <a:pt x="205" y="0"/>
                    <a:pt x="457" y="0"/>
                  </a:cubicBezTo>
                  <a:close/>
                </a:path>
              </a:pathLst>
            </a:custGeom>
            <a:solidFill>
              <a:srgbClr val="AEB2A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57992" cy="47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27243" y="6527125"/>
            <a:ext cx="16926438" cy="1660392"/>
            <a:chOff x="0" y="0"/>
            <a:chExt cx="4457992" cy="43730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457992" cy="437305"/>
            </a:xfrm>
            <a:custGeom>
              <a:avLst/>
              <a:gdLst/>
              <a:ahLst/>
              <a:cxnLst/>
              <a:rect r="r" b="b" t="t" l="l"/>
              <a:pathLst>
                <a:path h="437305" w="4457992">
                  <a:moveTo>
                    <a:pt x="457" y="0"/>
                  </a:moveTo>
                  <a:lnTo>
                    <a:pt x="4457535" y="0"/>
                  </a:lnTo>
                  <a:cubicBezTo>
                    <a:pt x="4457787" y="0"/>
                    <a:pt x="4457992" y="205"/>
                    <a:pt x="4457992" y="457"/>
                  </a:cubicBezTo>
                  <a:lnTo>
                    <a:pt x="4457992" y="436847"/>
                  </a:lnTo>
                  <a:cubicBezTo>
                    <a:pt x="4457992" y="437100"/>
                    <a:pt x="4457787" y="437305"/>
                    <a:pt x="4457535" y="437305"/>
                  </a:cubicBezTo>
                  <a:lnTo>
                    <a:pt x="457" y="437305"/>
                  </a:lnTo>
                  <a:cubicBezTo>
                    <a:pt x="205" y="437305"/>
                    <a:pt x="0" y="437100"/>
                    <a:pt x="0" y="436847"/>
                  </a:cubicBezTo>
                  <a:lnTo>
                    <a:pt x="0" y="457"/>
                  </a:lnTo>
                  <a:cubicBezTo>
                    <a:pt x="0" y="205"/>
                    <a:pt x="205" y="0"/>
                    <a:pt x="457" y="0"/>
                  </a:cubicBezTo>
                  <a:close/>
                </a:path>
              </a:pathLst>
            </a:custGeom>
            <a:solidFill>
              <a:srgbClr val="23506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457992" cy="47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8700" y="3138288"/>
            <a:ext cx="16230600" cy="5181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1"/>
              </a:lnSpc>
              <a:spcBef>
                <a:spcPct val="0"/>
              </a:spcBef>
            </a:pPr>
            <a:r>
              <a:rPr lang="en-US" sz="22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[1] Robbins, R., Seixas, A., Walton Masters, L., Chanko, N., Diaby, F., Vieira, D., &amp; Jean-Louis, G. (2019). Sleep Tracking: A Systematic Review of the Research Using Commercially Available Technology. Current Sleep Medicine Reports, 5(3), 156-163. https://doi.org/10.1007/s40675-019-00150-1</a:t>
            </a:r>
          </a:p>
          <a:p>
            <a:pPr algn="l">
              <a:lnSpc>
                <a:spcPts val="3161"/>
              </a:lnSpc>
              <a:spcBef>
                <a:spcPct val="0"/>
              </a:spcBef>
            </a:pPr>
          </a:p>
          <a:p>
            <a:pPr algn="l">
              <a:lnSpc>
                <a:spcPts val="3161"/>
              </a:lnSpc>
              <a:spcBef>
                <a:spcPct val="0"/>
              </a:spcBef>
            </a:pPr>
          </a:p>
          <a:p>
            <a:pPr algn="l">
              <a:lnSpc>
                <a:spcPts val="3161"/>
              </a:lnSpc>
              <a:spcBef>
                <a:spcPct val="0"/>
              </a:spcBef>
            </a:pPr>
            <a:r>
              <a:rPr lang="en-US" sz="225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[2] Altini, M., &amp; Kinnunen, H. (2021). The Promise of Sleep: A Multi-Sensor Approach for Accurate Sleep Stage Detection Using the Oura Ring. Sensors, 21(13), 4302. https://doi.org/10.3390/s21134302</a:t>
            </a:r>
          </a:p>
          <a:p>
            <a:pPr algn="l">
              <a:lnSpc>
                <a:spcPts val="3161"/>
              </a:lnSpc>
              <a:spcBef>
                <a:spcPct val="0"/>
              </a:spcBef>
            </a:pPr>
          </a:p>
          <a:p>
            <a:pPr algn="l">
              <a:lnSpc>
                <a:spcPts val="3161"/>
              </a:lnSpc>
              <a:spcBef>
                <a:spcPct val="0"/>
              </a:spcBef>
            </a:pPr>
          </a:p>
          <a:p>
            <a:pPr algn="l">
              <a:lnSpc>
                <a:spcPts val="3161"/>
              </a:lnSpc>
              <a:spcBef>
                <a:spcPct val="0"/>
              </a:spcBef>
            </a:pPr>
            <a:r>
              <a:rPr lang="en-US" sz="22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[3] Matar, G., Lina, J.-M., Carrier, J., &amp; Kaddoum, G. (2018). Unobtrusive Sleep Monitoring Using Cardiac, Breathing, and Movements Activities: An Exhaustive Review. IEEE Access, 6, 45129-45150. https://doi.org/10.1109/ACCESS.2018.2865487</a:t>
            </a:r>
          </a:p>
          <a:p>
            <a:pPr algn="l">
              <a:lnSpc>
                <a:spcPts val="3161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96125" y="2119199"/>
            <a:ext cx="5378824" cy="4114800"/>
          </a:xfrm>
          <a:custGeom>
            <a:avLst/>
            <a:gdLst/>
            <a:ahLst/>
            <a:cxnLst/>
            <a:rect r="r" b="b" t="t" l="l"/>
            <a:pathLst>
              <a:path h="4114800" w="5378824">
                <a:moveTo>
                  <a:pt x="0" y="0"/>
                </a:moveTo>
                <a:lnTo>
                  <a:pt x="5378824" y="0"/>
                </a:lnTo>
                <a:lnTo>
                  <a:pt x="53788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72415" y="4242683"/>
            <a:ext cx="7072175" cy="162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50"/>
              </a:lnSpc>
              <a:spcBef>
                <a:spcPct val="0"/>
              </a:spcBef>
            </a:pPr>
            <a:r>
              <a:rPr lang="en-US" sz="9464" spc="-189">
                <a:solidFill>
                  <a:srgbClr val="E5E7E1"/>
                </a:solidFill>
                <a:latin typeface="Canva Sans"/>
                <a:ea typeface="Canva Sans"/>
                <a:cs typeface="Canva Sans"/>
                <a:sym typeface="Canva Sans"/>
              </a:rPr>
              <a:t>Open Forum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80" y="8887202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40" y="0"/>
                </a:lnTo>
                <a:lnTo>
                  <a:pt x="2035240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7641" y="3741302"/>
            <a:ext cx="1170741" cy="117074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0522" y="3741302"/>
            <a:ext cx="1170741" cy="117074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37641" y="5267607"/>
            <a:ext cx="1170741" cy="117074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00522" y="5267607"/>
            <a:ext cx="1170741" cy="117074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37641" y="6790773"/>
            <a:ext cx="1170741" cy="117074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00522" y="6790773"/>
            <a:ext cx="1170741" cy="117074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986129" y="3742871"/>
            <a:ext cx="1170741" cy="1170741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149010" y="3742871"/>
            <a:ext cx="1170741" cy="1170741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986129" y="5269177"/>
            <a:ext cx="1170741" cy="1170741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149010" y="5269177"/>
            <a:ext cx="1170741" cy="1170741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986129" y="6792343"/>
            <a:ext cx="1170741" cy="1170741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9149010" y="6792343"/>
            <a:ext cx="1170741" cy="1170741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3871466" y="1387530"/>
            <a:ext cx="10545068" cy="1309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80"/>
              </a:lnSpc>
            </a:pPr>
            <a:r>
              <a:rPr lang="en-US" sz="77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TODAY’S AGENDA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020764" y="3870089"/>
            <a:ext cx="53025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020764" y="5424970"/>
            <a:ext cx="53025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020764" y="6952698"/>
            <a:ext cx="53025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449939" y="3905197"/>
            <a:ext cx="706932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387813" y="5424970"/>
            <a:ext cx="53025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469253" y="6954268"/>
            <a:ext cx="53025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6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3250172" y="3970391"/>
            <a:ext cx="5183507" cy="639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4"/>
              </a:lnSpc>
            </a:pPr>
            <a:r>
              <a:rPr lang="en-US" sz="3696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INTRODUCTION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0700752" y="3968850"/>
            <a:ext cx="604960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RESULT AND DISCUSSION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3250172" y="5525299"/>
            <a:ext cx="5171434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LITERATURE REVIEW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0710277" y="5525299"/>
            <a:ext cx="4207154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FUTURE SCOPES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3250172" y="7018321"/>
            <a:ext cx="4207154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METHODOLOGY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0710277" y="7018321"/>
            <a:ext cx="4207154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true">
                <a:solidFill>
                  <a:srgbClr val="E5E7E1"/>
                </a:solidFill>
                <a:latin typeface="Aileron Bold"/>
                <a:ea typeface="Aileron Bold"/>
                <a:cs typeface="Aileron Bold"/>
                <a:sym typeface="Aileron Bold"/>
              </a:rPr>
              <a:t>REFERENCE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8176994" y="3709035"/>
            <a:ext cx="101084" cy="164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•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•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•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8486" y="95232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87019" y="4583529"/>
            <a:ext cx="9139877" cy="4511808"/>
            <a:chOff x="0" y="0"/>
            <a:chExt cx="2407210" cy="11882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7210" cy="1188295"/>
            </a:xfrm>
            <a:custGeom>
              <a:avLst/>
              <a:gdLst/>
              <a:ahLst/>
              <a:cxnLst/>
              <a:rect r="r" b="b" t="t" l="l"/>
              <a:pathLst>
                <a:path h="1188295" w="2407210">
                  <a:moveTo>
                    <a:pt x="0" y="0"/>
                  </a:moveTo>
                  <a:lnTo>
                    <a:pt x="2407210" y="0"/>
                  </a:lnTo>
                  <a:lnTo>
                    <a:pt x="2407210" y="1188295"/>
                  </a:lnTo>
                  <a:lnTo>
                    <a:pt x="0" y="1188295"/>
                  </a:lnTo>
                  <a:close/>
                </a:path>
              </a:pathLst>
            </a:custGeom>
            <a:solidFill>
              <a:srgbClr val="1A203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7210" cy="1226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26590" y="5225016"/>
            <a:ext cx="7830599" cy="3051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77"/>
              </a:lnSpc>
              <a:spcBef>
                <a:spcPct val="0"/>
              </a:spcBef>
            </a:pPr>
            <a:r>
              <a:rPr lang="en-US" sz="2483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Current sleep monitoring methods, like those used in hospitals, are often expensive and not easy to use at home. This </a:t>
            </a:r>
            <a:r>
              <a:rPr lang="en-US" sz="2483">
                <a:solidFill>
                  <a:srgbClr val="FFCD1E"/>
                </a:solidFill>
                <a:latin typeface="Aileron"/>
                <a:ea typeface="Aileron"/>
                <a:cs typeface="Aileron"/>
                <a:sym typeface="Aileron"/>
              </a:rPr>
              <a:t>limits people’s</a:t>
            </a:r>
            <a:r>
              <a:rPr lang="en-US" sz="2483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 ability to </a:t>
            </a:r>
            <a:r>
              <a:rPr lang="en-US" sz="2483">
                <a:solidFill>
                  <a:srgbClr val="FFCD1E"/>
                </a:solidFill>
                <a:latin typeface="Aileron"/>
                <a:ea typeface="Aileron"/>
                <a:cs typeface="Aileron"/>
                <a:sym typeface="Aileron"/>
              </a:rPr>
              <a:t>track their sleep effectively</a:t>
            </a:r>
            <a:r>
              <a:rPr lang="en-US" sz="2483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. A more affordable and user-friendly solution can empower individuals to take control of their sleep health in a comfortable setting, leading to improved quality of life.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-1280752" y="6574427"/>
            <a:ext cx="3770320" cy="530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6"/>
              </a:lnSpc>
              <a:spcBef>
                <a:spcPct val="0"/>
              </a:spcBef>
            </a:pPr>
            <a:r>
              <a:rPr lang="en-US" sz="3133" spc="57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SIGNIFICANCE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47214" y="1069480"/>
            <a:ext cx="16393572" cy="3086100"/>
            <a:chOff x="0" y="0"/>
            <a:chExt cx="21858096" cy="41148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342343" y="0"/>
              <a:ext cx="21515753" cy="4114800"/>
              <a:chOff x="0" y="0"/>
              <a:chExt cx="4250025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250025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4250025">
                    <a:moveTo>
                      <a:pt x="0" y="0"/>
                    </a:moveTo>
                    <a:lnTo>
                      <a:pt x="4250025" y="0"/>
                    </a:lnTo>
                    <a:lnTo>
                      <a:pt x="4250025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173443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4250025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5009560" y="752307"/>
              <a:ext cx="15141557" cy="21531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261"/>
                </a:lnSpc>
                <a:spcBef>
                  <a:spcPct val="0"/>
                </a:spcBef>
              </a:pPr>
              <a:r>
                <a:rPr lang="en-US" sz="232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Sleep problems are becoming more common, affecting many people and leading to serious health issues like </a:t>
              </a:r>
              <a:r>
                <a:rPr lang="en-US" sz="2329">
                  <a:solidFill>
                    <a:srgbClr val="FFCD1E"/>
                  </a:solidFill>
                  <a:latin typeface="Aileron"/>
                  <a:ea typeface="Aileron"/>
                  <a:cs typeface="Aileron"/>
                  <a:sym typeface="Aileron"/>
                </a:rPr>
                <a:t>heart disease</a:t>
              </a:r>
              <a:r>
                <a:rPr lang="en-US" sz="232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 and </a:t>
              </a:r>
              <a:r>
                <a:rPr lang="en-US" sz="2329">
                  <a:solidFill>
                    <a:srgbClr val="FFCD1E"/>
                  </a:solidFill>
                  <a:latin typeface="Aileron"/>
                  <a:ea typeface="Aileron"/>
                  <a:cs typeface="Aileron"/>
                  <a:sym typeface="Aileron"/>
                </a:rPr>
                <a:t>anxiety</a:t>
              </a:r>
              <a:r>
                <a:rPr lang="en-US" sz="232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. With the increasing pace of life and stress, understanding sleep patterns is essential for overall well-being. There is a </a:t>
              </a:r>
              <a:r>
                <a:rPr lang="en-US" sz="2329">
                  <a:solidFill>
                    <a:srgbClr val="FFCD1E"/>
                  </a:solidFill>
                  <a:latin typeface="Aileron"/>
                  <a:ea typeface="Aileron"/>
                  <a:cs typeface="Aileron"/>
                  <a:sym typeface="Aileron"/>
                </a:rPr>
                <a:t>strong need</a:t>
              </a:r>
              <a:r>
                <a:rPr lang="en-US" sz="232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 for tools that help people monitor and improve their </a:t>
              </a:r>
              <a:r>
                <a:rPr lang="en-US" sz="2329">
                  <a:solidFill>
                    <a:srgbClr val="FFCD1E"/>
                  </a:solidFill>
                  <a:latin typeface="Aileron"/>
                  <a:ea typeface="Aileron"/>
                  <a:cs typeface="Aileron"/>
                  <a:sym typeface="Aileron"/>
                </a:rPr>
                <a:t>sleep quality</a:t>
              </a:r>
              <a:r>
                <a:rPr lang="en-US" sz="232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.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0" y="128182"/>
              <a:ext cx="5791272" cy="3858435"/>
            </a:xfrm>
            <a:custGeom>
              <a:avLst/>
              <a:gdLst/>
              <a:ahLst/>
              <a:cxnLst/>
              <a:rect r="r" b="b" t="t" l="l"/>
              <a:pathLst>
                <a:path h="3858435" w="5791272">
                  <a:moveTo>
                    <a:pt x="0" y="0"/>
                  </a:moveTo>
                  <a:lnTo>
                    <a:pt x="5791272" y="0"/>
                  </a:lnTo>
                  <a:lnTo>
                    <a:pt x="5791272" y="3858436"/>
                  </a:lnTo>
                  <a:lnTo>
                    <a:pt x="0" y="38584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9666521" y="5033873"/>
            <a:ext cx="1756356" cy="1982036"/>
          </a:xfrm>
          <a:custGeom>
            <a:avLst/>
            <a:gdLst/>
            <a:ahLst/>
            <a:cxnLst/>
            <a:rect r="r" b="b" t="t" l="l"/>
            <a:pathLst>
              <a:path h="1982036" w="1756356">
                <a:moveTo>
                  <a:pt x="0" y="0"/>
                </a:moveTo>
                <a:lnTo>
                  <a:pt x="1756356" y="0"/>
                </a:lnTo>
                <a:lnTo>
                  <a:pt x="1756356" y="1982036"/>
                </a:lnTo>
                <a:lnTo>
                  <a:pt x="0" y="19820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12849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666521" y="7015909"/>
            <a:ext cx="1629084" cy="1629084"/>
          </a:xfrm>
          <a:custGeom>
            <a:avLst/>
            <a:gdLst/>
            <a:ahLst/>
            <a:cxnLst/>
            <a:rect r="r" b="b" t="t" l="l"/>
            <a:pathLst>
              <a:path h="1629084" w="1629084">
                <a:moveTo>
                  <a:pt x="0" y="0"/>
                </a:moveTo>
                <a:lnTo>
                  <a:pt x="1629085" y="0"/>
                </a:lnTo>
                <a:lnTo>
                  <a:pt x="1629085" y="1629085"/>
                </a:lnTo>
                <a:lnTo>
                  <a:pt x="0" y="16290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9867875" y="5176932"/>
            <a:ext cx="1295980" cy="1698686"/>
            <a:chOff x="0" y="0"/>
            <a:chExt cx="346843" cy="4546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46843" cy="454619"/>
            </a:xfrm>
            <a:custGeom>
              <a:avLst/>
              <a:gdLst/>
              <a:ahLst/>
              <a:cxnLst/>
              <a:rect r="r" b="b" t="t" l="l"/>
              <a:pathLst>
                <a:path h="454619" w="346843">
                  <a:moveTo>
                    <a:pt x="173421" y="0"/>
                  </a:moveTo>
                  <a:lnTo>
                    <a:pt x="173421" y="0"/>
                  </a:lnTo>
                  <a:cubicBezTo>
                    <a:pt x="269199" y="0"/>
                    <a:pt x="346843" y="77643"/>
                    <a:pt x="346843" y="173421"/>
                  </a:cubicBezTo>
                  <a:lnTo>
                    <a:pt x="346843" y="281198"/>
                  </a:lnTo>
                  <a:cubicBezTo>
                    <a:pt x="346843" y="376976"/>
                    <a:pt x="269199" y="454619"/>
                    <a:pt x="173421" y="454619"/>
                  </a:cubicBezTo>
                  <a:lnTo>
                    <a:pt x="173421" y="454619"/>
                  </a:lnTo>
                  <a:cubicBezTo>
                    <a:pt x="127427" y="454619"/>
                    <a:pt x="83317" y="436348"/>
                    <a:pt x="50794" y="403825"/>
                  </a:cubicBezTo>
                  <a:cubicBezTo>
                    <a:pt x="18271" y="371302"/>
                    <a:pt x="0" y="327192"/>
                    <a:pt x="0" y="281198"/>
                  </a:cubicBezTo>
                  <a:lnTo>
                    <a:pt x="0" y="173421"/>
                  </a:lnTo>
                  <a:cubicBezTo>
                    <a:pt x="0" y="127427"/>
                    <a:pt x="18271" y="83317"/>
                    <a:pt x="50794" y="50794"/>
                  </a:cubicBezTo>
                  <a:cubicBezTo>
                    <a:pt x="83317" y="18271"/>
                    <a:pt x="127427" y="0"/>
                    <a:pt x="17342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346843" cy="492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747808" y="682229"/>
            <a:ext cx="4675070" cy="774503"/>
            <a:chOff x="0" y="0"/>
            <a:chExt cx="1231294" cy="20398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1294" cy="203984"/>
            </a:xfrm>
            <a:custGeom>
              <a:avLst/>
              <a:gdLst/>
              <a:ahLst/>
              <a:cxnLst/>
              <a:rect r="r" b="b" t="t" l="l"/>
              <a:pathLst>
                <a:path h="203984" w="1231294">
                  <a:moveTo>
                    <a:pt x="11592" y="0"/>
                  </a:moveTo>
                  <a:lnTo>
                    <a:pt x="1219702" y="0"/>
                  </a:lnTo>
                  <a:cubicBezTo>
                    <a:pt x="1222777" y="0"/>
                    <a:pt x="1225725" y="1221"/>
                    <a:pt x="1227899" y="3395"/>
                  </a:cubicBezTo>
                  <a:cubicBezTo>
                    <a:pt x="1230073" y="5569"/>
                    <a:pt x="1231294" y="8518"/>
                    <a:pt x="1231294" y="11592"/>
                  </a:cubicBezTo>
                  <a:lnTo>
                    <a:pt x="1231294" y="192392"/>
                  </a:lnTo>
                  <a:cubicBezTo>
                    <a:pt x="1231294" y="195467"/>
                    <a:pt x="1230073" y="198415"/>
                    <a:pt x="1227899" y="200589"/>
                  </a:cubicBezTo>
                  <a:cubicBezTo>
                    <a:pt x="1225725" y="202763"/>
                    <a:pt x="1222777" y="203984"/>
                    <a:pt x="1219702" y="203984"/>
                  </a:cubicBezTo>
                  <a:lnTo>
                    <a:pt x="11592" y="203984"/>
                  </a:lnTo>
                  <a:cubicBezTo>
                    <a:pt x="8518" y="203984"/>
                    <a:pt x="5569" y="202763"/>
                    <a:pt x="3395" y="200589"/>
                  </a:cubicBezTo>
                  <a:cubicBezTo>
                    <a:pt x="1221" y="198415"/>
                    <a:pt x="0" y="195467"/>
                    <a:pt x="0" y="192392"/>
                  </a:cubicBezTo>
                  <a:lnTo>
                    <a:pt x="0" y="11592"/>
                  </a:lnTo>
                  <a:cubicBezTo>
                    <a:pt x="0" y="8518"/>
                    <a:pt x="1221" y="5569"/>
                    <a:pt x="3395" y="3395"/>
                  </a:cubicBezTo>
                  <a:cubicBezTo>
                    <a:pt x="5569" y="1221"/>
                    <a:pt x="8518" y="0"/>
                    <a:pt x="11592" y="0"/>
                  </a:cubicBezTo>
                  <a:close/>
                </a:path>
              </a:pathLst>
            </a:custGeom>
            <a:solidFill>
              <a:srgbClr val="92B1C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231294" cy="242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1552389" y="5433591"/>
            <a:ext cx="5761233" cy="114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91"/>
              </a:lnSpc>
              <a:spcBef>
                <a:spcPct val="0"/>
              </a:spcBef>
            </a:pPr>
          </a:p>
          <a:p>
            <a:pPr algn="just">
              <a:lnSpc>
                <a:spcPts val="3091"/>
              </a:lnSpc>
              <a:spcBef>
                <a:spcPct val="0"/>
              </a:spcBef>
            </a:pPr>
            <a:r>
              <a:rPr lang="en-US" sz="220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Accurately tracks sleep quality and stages </a:t>
            </a:r>
          </a:p>
          <a:p>
            <a:pPr algn="just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1552389" y="7429822"/>
            <a:ext cx="6448592" cy="763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6"/>
              </a:lnSpc>
              <a:spcBef>
                <a:spcPct val="0"/>
              </a:spcBef>
            </a:pPr>
            <a:r>
              <a:rPr lang="en-US" sz="220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</a:t>
            </a:r>
            <a:r>
              <a:rPr lang="en-US" sz="220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onitoring important health data like heart </a:t>
            </a:r>
          </a:p>
          <a:p>
            <a:pPr algn="l">
              <a:lnSpc>
                <a:spcPts val="3086"/>
              </a:lnSpc>
              <a:spcBef>
                <a:spcPct val="0"/>
              </a:spcBef>
            </a:pPr>
            <a:r>
              <a:rPr lang="en-US" sz="220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rate and body temperature.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166700" y="5684523"/>
            <a:ext cx="698330" cy="656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7"/>
              </a:lnSpc>
            </a:pPr>
            <a:r>
              <a:rPr lang="en-US" sz="186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Sleep </a:t>
            </a:r>
          </a:p>
          <a:p>
            <a:pPr algn="ctr">
              <a:lnSpc>
                <a:spcPts val="2617"/>
              </a:lnSpc>
              <a:spcBef>
                <a:spcPct val="0"/>
              </a:spcBef>
            </a:pPr>
            <a:r>
              <a:rPr lang="en-US" sz="186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Track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40582" y="818753"/>
            <a:ext cx="4206835" cy="448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b="true" sz="257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RESEARCH BACKGROUND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8486" y="95232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590341" y="468283"/>
            <a:ext cx="13107319" cy="1544369"/>
            <a:chOff x="0" y="0"/>
            <a:chExt cx="3452133" cy="4067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52133" cy="406748"/>
            </a:xfrm>
            <a:custGeom>
              <a:avLst/>
              <a:gdLst/>
              <a:ahLst/>
              <a:cxnLst/>
              <a:rect r="r" b="b" t="t" l="l"/>
              <a:pathLst>
                <a:path h="406748" w="3452133">
                  <a:moveTo>
                    <a:pt x="0" y="0"/>
                  </a:moveTo>
                  <a:lnTo>
                    <a:pt x="3452133" y="0"/>
                  </a:lnTo>
                  <a:lnTo>
                    <a:pt x="3452133" y="406748"/>
                  </a:lnTo>
                  <a:lnTo>
                    <a:pt x="0" y="406748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52133" cy="4448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40038" y="922639"/>
            <a:ext cx="11922019" cy="138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4"/>
              </a:lnSpc>
            </a:pPr>
            <a:r>
              <a:rPr lang="en-US" sz="396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SLEEPING DISORDER MONITORING SYSTEM</a:t>
            </a:r>
          </a:p>
          <a:p>
            <a:pPr algn="just">
              <a:lnSpc>
                <a:spcPts val="5554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226106" y="3663562"/>
            <a:ext cx="4178514" cy="2815285"/>
            <a:chOff x="0" y="0"/>
            <a:chExt cx="5571352" cy="3753713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571352" cy="3753713"/>
              <a:chOff x="0" y="0"/>
              <a:chExt cx="1225026" cy="825365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225026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5026">
                    <a:moveTo>
                      <a:pt x="94492" y="0"/>
                    </a:moveTo>
                    <a:lnTo>
                      <a:pt x="1130534" y="0"/>
                    </a:lnTo>
                    <a:cubicBezTo>
                      <a:pt x="1182720" y="0"/>
                      <a:pt x="1225026" y="42306"/>
                      <a:pt x="1225026" y="94492"/>
                    </a:cubicBezTo>
                    <a:lnTo>
                      <a:pt x="1225026" y="730872"/>
                    </a:lnTo>
                    <a:cubicBezTo>
                      <a:pt x="1225026" y="783059"/>
                      <a:pt x="1182720" y="825365"/>
                      <a:pt x="1130534" y="825365"/>
                    </a:cubicBezTo>
                    <a:lnTo>
                      <a:pt x="94492" y="825365"/>
                    </a:lnTo>
                    <a:cubicBezTo>
                      <a:pt x="42306" y="825365"/>
                      <a:pt x="0" y="783059"/>
                      <a:pt x="0" y="730872"/>
                    </a:cubicBezTo>
                    <a:lnTo>
                      <a:pt x="0" y="94492"/>
                    </a:lnTo>
                    <a:cubicBezTo>
                      <a:pt x="0" y="42306"/>
                      <a:pt x="42306" y="0"/>
                      <a:pt x="94492" y="0"/>
                    </a:cubicBezTo>
                    <a:close/>
                  </a:path>
                </a:pathLst>
              </a:custGeom>
              <a:solidFill>
                <a:srgbClr val="072E5E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1225026" cy="863465"/>
              </a:xfrm>
              <a:prstGeom prst="rect">
                <a:avLst/>
              </a:prstGeom>
            </p:spPr>
            <p:txBody>
              <a:bodyPr anchor="ctr" rtlCol="false" tIns="45637" lIns="45637" bIns="45637" rIns="45637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2046183" y="195711"/>
              <a:ext cx="1478986" cy="1478986"/>
            </a:xfrm>
            <a:custGeom>
              <a:avLst/>
              <a:gdLst/>
              <a:ahLst/>
              <a:cxnLst/>
              <a:rect r="r" b="b" t="t" l="l"/>
              <a:pathLst>
                <a:path h="1478986" w="1478986">
                  <a:moveTo>
                    <a:pt x="0" y="0"/>
                  </a:moveTo>
                  <a:lnTo>
                    <a:pt x="1478986" y="0"/>
                  </a:lnTo>
                  <a:lnTo>
                    <a:pt x="1478986" y="1478986"/>
                  </a:lnTo>
                  <a:lnTo>
                    <a:pt x="0" y="14789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31838" y="1636597"/>
              <a:ext cx="5307676" cy="14710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To b</a:t>
              </a: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uild an easy-to-use sleep monitoring system using Arduino.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858705" y="3663562"/>
            <a:ext cx="4178514" cy="2938144"/>
            <a:chOff x="0" y="0"/>
            <a:chExt cx="5571352" cy="3917525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5571352" cy="3917525"/>
              <a:chOff x="0" y="0"/>
              <a:chExt cx="1225026" cy="86138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225026" cy="861383"/>
              </a:xfrm>
              <a:custGeom>
                <a:avLst/>
                <a:gdLst/>
                <a:ahLst/>
                <a:cxnLst/>
                <a:rect r="r" b="b" t="t" l="l"/>
                <a:pathLst>
                  <a:path h="861383" w="1225026">
                    <a:moveTo>
                      <a:pt x="84888" y="0"/>
                    </a:moveTo>
                    <a:lnTo>
                      <a:pt x="1140138" y="0"/>
                    </a:lnTo>
                    <a:cubicBezTo>
                      <a:pt x="1187020" y="0"/>
                      <a:pt x="1225026" y="38006"/>
                      <a:pt x="1225026" y="84888"/>
                    </a:cubicBezTo>
                    <a:lnTo>
                      <a:pt x="1225026" y="776495"/>
                    </a:lnTo>
                    <a:cubicBezTo>
                      <a:pt x="1225026" y="823378"/>
                      <a:pt x="1187020" y="861383"/>
                      <a:pt x="1140138" y="861383"/>
                    </a:cubicBezTo>
                    <a:lnTo>
                      <a:pt x="84888" y="861383"/>
                    </a:lnTo>
                    <a:cubicBezTo>
                      <a:pt x="38006" y="861383"/>
                      <a:pt x="0" y="823378"/>
                      <a:pt x="0" y="776495"/>
                    </a:cubicBezTo>
                    <a:lnTo>
                      <a:pt x="0" y="84888"/>
                    </a:lnTo>
                    <a:cubicBezTo>
                      <a:pt x="0" y="38006"/>
                      <a:pt x="38006" y="0"/>
                      <a:pt x="84888" y="0"/>
                    </a:cubicBezTo>
                    <a:close/>
                  </a:path>
                </a:pathLst>
              </a:custGeom>
              <a:solidFill>
                <a:srgbClr val="2A325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1225026" cy="89948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2218258" y="502773"/>
              <a:ext cx="1134835" cy="1174474"/>
            </a:xfrm>
            <a:custGeom>
              <a:avLst/>
              <a:gdLst/>
              <a:ahLst/>
              <a:cxnLst/>
              <a:rect r="r" b="b" t="t" l="l"/>
              <a:pathLst>
                <a:path h="1174474" w="1134835">
                  <a:moveTo>
                    <a:pt x="0" y="0"/>
                  </a:moveTo>
                  <a:lnTo>
                    <a:pt x="1134836" y="0"/>
                  </a:lnTo>
                  <a:lnTo>
                    <a:pt x="1134836" y="1174474"/>
                  </a:lnTo>
                  <a:lnTo>
                    <a:pt x="0" y="1174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385220" y="1878740"/>
              <a:ext cx="4800911" cy="969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To p</a:t>
              </a: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rovide real-time data through a mobile app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50781" y="6799746"/>
            <a:ext cx="4178514" cy="2938144"/>
            <a:chOff x="0" y="0"/>
            <a:chExt cx="5571352" cy="391752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571352" cy="3917525"/>
              <a:chOff x="0" y="0"/>
              <a:chExt cx="1225026" cy="861383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225026" cy="861383"/>
              </a:xfrm>
              <a:custGeom>
                <a:avLst/>
                <a:gdLst/>
                <a:ahLst/>
                <a:cxnLst/>
                <a:rect r="r" b="b" t="t" l="l"/>
                <a:pathLst>
                  <a:path h="861383" w="1225026">
                    <a:moveTo>
                      <a:pt x="94492" y="0"/>
                    </a:moveTo>
                    <a:lnTo>
                      <a:pt x="1130534" y="0"/>
                    </a:lnTo>
                    <a:cubicBezTo>
                      <a:pt x="1182720" y="0"/>
                      <a:pt x="1225026" y="42306"/>
                      <a:pt x="1225026" y="94492"/>
                    </a:cubicBezTo>
                    <a:lnTo>
                      <a:pt x="1225026" y="766891"/>
                    </a:lnTo>
                    <a:cubicBezTo>
                      <a:pt x="1225026" y="819078"/>
                      <a:pt x="1182720" y="861383"/>
                      <a:pt x="1130534" y="861383"/>
                    </a:cubicBezTo>
                    <a:lnTo>
                      <a:pt x="94492" y="861383"/>
                    </a:lnTo>
                    <a:cubicBezTo>
                      <a:pt x="69431" y="861383"/>
                      <a:pt x="45397" y="851428"/>
                      <a:pt x="27676" y="833707"/>
                    </a:cubicBezTo>
                    <a:cubicBezTo>
                      <a:pt x="9955" y="815986"/>
                      <a:pt x="0" y="791952"/>
                      <a:pt x="0" y="766891"/>
                    </a:cubicBezTo>
                    <a:lnTo>
                      <a:pt x="0" y="94492"/>
                    </a:lnTo>
                    <a:cubicBezTo>
                      <a:pt x="0" y="42306"/>
                      <a:pt x="42306" y="0"/>
                      <a:pt x="94492" y="0"/>
                    </a:cubicBezTo>
                    <a:close/>
                  </a:path>
                </a:pathLst>
              </a:custGeom>
              <a:solidFill>
                <a:srgbClr val="3B4D56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1225026" cy="899483"/>
              </a:xfrm>
              <a:prstGeom prst="rect">
                <a:avLst/>
              </a:prstGeom>
            </p:spPr>
            <p:txBody>
              <a:bodyPr anchor="ctr" rtlCol="false" tIns="45637" lIns="45637" bIns="45637" rIns="45637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2086550" y="281375"/>
              <a:ext cx="1297344" cy="1235720"/>
            </a:xfrm>
            <a:custGeom>
              <a:avLst/>
              <a:gdLst/>
              <a:ahLst/>
              <a:cxnLst/>
              <a:rect r="r" b="b" t="t" l="l"/>
              <a:pathLst>
                <a:path h="1235720" w="1297344">
                  <a:moveTo>
                    <a:pt x="0" y="0"/>
                  </a:moveTo>
                  <a:lnTo>
                    <a:pt x="1297344" y="0"/>
                  </a:lnTo>
                  <a:lnTo>
                    <a:pt x="1297344" y="1235720"/>
                  </a:lnTo>
                  <a:lnTo>
                    <a:pt x="0" y="1235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443643" y="1729887"/>
              <a:ext cx="4749867" cy="14710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To raise awareness about the importance of good sleep.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858705" y="6799746"/>
            <a:ext cx="4178514" cy="2938144"/>
            <a:chOff x="0" y="0"/>
            <a:chExt cx="5571352" cy="3917525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5571352" cy="3917525"/>
              <a:chOff x="0" y="0"/>
              <a:chExt cx="1225026" cy="861383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225026" cy="861383"/>
              </a:xfrm>
              <a:custGeom>
                <a:avLst/>
                <a:gdLst/>
                <a:ahLst/>
                <a:cxnLst/>
                <a:rect r="r" b="b" t="t" l="l"/>
                <a:pathLst>
                  <a:path h="861383" w="1225026">
                    <a:moveTo>
                      <a:pt x="84888" y="0"/>
                    </a:moveTo>
                    <a:lnTo>
                      <a:pt x="1140138" y="0"/>
                    </a:lnTo>
                    <a:cubicBezTo>
                      <a:pt x="1187020" y="0"/>
                      <a:pt x="1225026" y="38006"/>
                      <a:pt x="1225026" y="84888"/>
                    </a:cubicBezTo>
                    <a:lnTo>
                      <a:pt x="1225026" y="776495"/>
                    </a:lnTo>
                    <a:cubicBezTo>
                      <a:pt x="1225026" y="823378"/>
                      <a:pt x="1187020" y="861383"/>
                      <a:pt x="1140138" y="861383"/>
                    </a:cubicBezTo>
                    <a:lnTo>
                      <a:pt x="84888" y="861383"/>
                    </a:lnTo>
                    <a:cubicBezTo>
                      <a:pt x="38006" y="861383"/>
                      <a:pt x="0" y="823378"/>
                      <a:pt x="0" y="776495"/>
                    </a:cubicBezTo>
                    <a:lnTo>
                      <a:pt x="0" y="84888"/>
                    </a:lnTo>
                    <a:cubicBezTo>
                      <a:pt x="0" y="38006"/>
                      <a:pt x="38006" y="0"/>
                      <a:pt x="84888" y="0"/>
                    </a:cubicBezTo>
                    <a:close/>
                  </a:path>
                </a:pathLst>
              </a:custGeom>
              <a:solidFill>
                <a:srgbClr val="173443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38100"/>
                <a:ext cx="1225026" cy="89948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30" id="30"/>
            <p:cNvSpPr/>
            <p:nvPr/>
          </p:nvSpPr>
          <p:spPr>
            <a:xfrm flipH="false" flipV="false" rot="0">
              <a:off x="2041809" y="526070"/>
              <a:ext cx="1487733" cy="1432692"/>
            </a:xfrm>
            <a:custGeom>
              <a:avLst/>
              <a:gdLst/>
              <a:ahLst/>
              <a:cxnLst/>
              <a:rect r="r" b="b" t="t" l="l"/>
              <a:pathLst>
                <a:path h="1432692" w="1487733">
                  <a:moveTo>
                    <a:pt x="0" y="0"/>
                  </a:moveTo>
                  <a:lnTo>
                    <a:pt x="1487734" y="0"/>
                  </a:lnTo>
                  <a:lnTo>
                    <a:pt x="1487734" y="1432693"/>
                  </a:lnTo>
                  <a:lnTo>
                    <a:pt x="0" y="14326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2106" t="-10851" r="-55121" b="0"/>
              </a:stretch>
            </a:blipFill>
          </p:spPr>
        </p:sp>
        <p:sp>
          <p:nvSpPr>
            <p:cNvPr name="TextBox 31" id="31"/>
            <p:cNvSpPr txBox="true"/>
            <p:nvPr/>
          </p:nvSpPr>
          <p:spPr>
            <a:xfrm rot="0">
              <a:off x="386027" y="1920663"/>
              <a:ext cx="4799297" cy="969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18"/>
                </a:lnSpc>
                <a:spcBef>
                  <a:spcPct val="0"/>
                </a:spcBef>
              </a:pPr>
              <a:r>
                <a:rPr lang="en-US" sz="215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To analyze data to evaluate sleep quality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052601" y="5009775"/>
            <a:ext cx="4182799" cy="2428081"/>
            <a:chOff x="0" y="0"/>
            <a:chExt cx="1101642" cy="63949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01642" cy="639495"/>
            </a:xfrm>
            <a:custGeom>
              <a:avLst/>
              <a:gdLst/>
              <a:ahLst/>
              <a:cxnLst/>
              <a:rect r="r" b="b" t="t" l="l"/>
              <a:pathLst>
                <a:path h="639495" w="1101642">
                  <a:moveTo>
                    <a:pt x="185089" y="0"/>
                  </a:moveTo>
                  <a:lnTo>
                    <a:pt x="916553" y="0"/>
                  </a:lnTo>
                  <a:cubicBezTo>
                    <a:pt x="965642" y="0"/>
                    <a:pt x="1012720" y="19500"/>
                    <a:pt x="1047431" y="54211"/>
                  </a:cubicBezTo>
                  <a:cubicBezTo>
                    <a:pt x="1082142" y="88922"/>
                    <a:pt x="1101642" y="136001"/>
                    <a:pt x="1101642" y="185089"/>
                  </a:cubicBezTo>
                  <a:lnTo>
                    <a:pt x="1101642" y="454405"/>
                  </a:lnTo>
                  <a:cubicBezTo>
                    <a:pt x="1101642" y="556627"/>
                    <a:pt x="1018775" y="639495"/>
                    <a:pt x="916553" y="639495"/>
                  </a:cubicBezTo>
                  <a:lnTo>
                    <a:pt x="185089" y="639495"/>
                  </a:lnTo>
                  <a:cubicBezTo>
                    <a:pt x="82867" y="639495"/>
                    <a:pt x="0" y="556627"/>
                    <a:pt x="0" y="454405"/>
                  </a:cubicBezTo>
                  <a:lnTo>
                    <a:pt x="0" y="185089"/>
                  </a:lnTo>
                  <a:cubicBezTo>
                    <a:pt x="0" y="82867"/>
                    <a:pt x="82867" y="0"/>
                    <a:pt x="185089" y="0"/>
                  </a:cubicBezTo>
                  <a:close/>
                </a:path>
              </a:pathLst>
            </a:custGeom>
            <a:solidFill>
              <a:srgbClr val="66705C"/>
            </a:solidFill>
            <a:ln w="85725" cap="rnd">
              <a:solidFill>
                <a:srgbClr val="E5E7E1"/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101642" cy="677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-9254371">
            <a:off x="5515727" y="4716396"/>
            <a:ext cx="1404582" cy="832477"/>
            <a:chOff x="0" y="0"/>
            <a:chExt cx="924002" cy="547644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924002" cy="547644"/>
            </a:xfrm>
            <a:custGeom>
              <a:avLst/>
              <a:gdLst/>
              <a:ahLst/>
              <a:cxnLst/>
              <a:rect r="r" b="b" t="t" l="l"/>
              <a:pathLst>
                <a:path h="547644" w="924002">
                  <a:moveTo>
                    <a:pt x="924002" y="273822"/>
                  </a:moveTo>
                  <a:lnTo>
                    <a:pt x="517602" y="0"/>
                  </a:lnTo>
                  <a:lnTo>
                    <a:pt x="517602" y="203200"/>
                  </a:lnTo>
                  <a:lnTo>
                    <a:pt x="0" y="203200"/>
                  </a:lnTo>
                  <a:lnTo>
                    <a:pt x="0" y="344444"/>
                  </a:lnTo>
                  <a:lnTo>
                    <a:pt x="517602" y="344444"/>
                  </a:lnTo>
                  <a:lnTo>
                    <a:pt x="517602" y="547644"/>
                  </a:lnTo>
                  <a:lnTo>
                    <a:pt x="924002" y="273822"/>
                  </a:lnTo>
                  <a:close/>
                </a:path>
              </a:pathLst>
            </a:custGeom>
            <a:solidFill>
              <a:srgbClr val="E5E7E1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165100"/>
              <a:ext cx="822402" cy="179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1250781" y="2269663"/>
            <a:ext cx="15786438" cy="1131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54"/>
              </a:lnSpc>
              <a:spcBef>
                <a:spcPct val="0"/>
              </a:spcBef>
            </a:pPr>
            <a:r>
              <a:rPr lang="en-US" sz="218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Sleep Disorder Monitoring System is an affordable and user-friendly solution designed to track sleep quality and health metrics like temperature using Arduino technology. By providing real-time data through a mobile app, it empowers users to understand their sleep patterns and make better decisions for their overall well-being.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467109" y="5880598"/>
            <a:ext cx="3329107" cy="721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8"/>
              </a:lnSpc>
              <a:spcBef>
                <a:spcPct val="0"/>
              </a:spcBef>
            </a:pPr>
            <a:r>
              <a:rPr lang="en-US" b="true" sz="4234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OBJECTIVES</a:t>
            </a:r>
          </a:p>
        </p:txBody>
      </p:sp>
      <p:grpSp>
        <p:nvGrpSpPr>
          <p:cNvPr name="Group 40" id="40"/>
          <p:cNvGrpSpPr/>
          <p:nvPr/>
        </p:nvGrpSpPr>
        <p:grpSpPr>
          <a:xfrm rot="8913166">
            <a:off x="5778185" y="7435071"/>
            <a:ext cx="1404582" cy="832477"/>
            <a:chOff x="0" y="0"/>
            <a:chExt cx="924002" cy="547644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924002" cy="547644"/>
            </a:xfrm>
            <a:custGeom>
              <a:avLst/>
              <a:gdLst/>
              <a:ahLst/>
              <a:cxnLst/>
              <a:rect r="r" b="b" t="t" l="l"/>
              <a:pathLst>
                <a:path h="547644" w="924002">
                  <a:moveTo>
                    <a:pt x="924002" y="273822"/>
                  </a:moveTo>
                  <a:lnTo>
                    <a:pt x="517602" y="0"/>
                  </a:lnTo>
                  <a:lnTo>
                    <a:pt x="517602" y="203200"/>
                  </a:lnTo>
                  <a:lnTo>
                    <a:pt x="0" y="203200"/>
                  </a:lnTo>
                  <a:lnTo>
                    <a:pt x="0" y="344444"/>
                  </a:lnTo>
                  <a:lnTo>
                    <a:pt x="517602" y="344444"/>
                  </a:lnTo>
                  <a:lnTo>
                    <a:pt x="517602" y="547644"/>
                  </a:lnTo>
                  <a:lnTo>
                    <a:pt x="924002" y="273822"/>
                  </a:lnTo>
                  <a:close/>
                </a:path>
              </a:pathLst>
            </a:custGeom>
            <a:solidFill>
              <a:srgbClr val="E5E7E1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165100"/>
              <a:ext cx="822402" cy="179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-1479353">
            <a:off x="11305280" y="4716396"/>
            <a:ext cx="1404582" cy="832477"/>
            <a:chOff x="0" y="0"/>
            <a:chExt cx="924002" cy="547644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924002" cy="547644"/>
            </a:xfrm>
            <a:custGeom>
              <a:avLst/>
              <a:gdLst/>
              <a:ahLst/>
              <a:cxnLst/>
              <a:rect r="r" b="b" t="t" l="l"/>
              <a:pathLst>
                <a:path h="547644" w="924002">
                  <a:moveTo>
                    <a:pt x="924002" y="273822"/>
                  </a:moveTo>
                  <a:lnTo>
                    <a:pt x="517602" y="0"/>
                  </a:lnTo>
                  <a:lnTo>
                    <a:pt x="517602" y="203200"/>
                  </a:lnTo>
                  <a:lnTo>
                    <a:pt x="0" y="203200"/>
                  </a:lnTo>
                  <a:lnTo>
                    <a:pt x="0" y="344444"/>
                  </a:lnTo>
                  <a:lnTo>
                    <a:pt x="517602" y="344444"/>
                  </a:lnTo>
                  <a:lnTo>
                    <a:pt x="517602" y="547644"/>
                  </a:lnTo>
                  <a:lnTo>
                    <a:pt x="924002" y="273822"/>
                  </a:lnTo>
                  <a:close/>
                </a:path>
              </a:pathLst>
            </a:custGeom>
            <a:solidFill>
              <a:srgbClr val="E5E7E1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165100"/>
              <a:ext cx="822402" cy="179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1642447">
            <a:off x="11123502" y="7435071"/>
            <a:ext cx="1404582" cy="832477"/>
            <a:chOff x="0" y="0"/>
            <a:chExt cx="924002" cy="547644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924002" cy="547644"/>
            </a:xfrm>
            <a:custGeom>
              <a:avLst/>
              <a:gdLst/>
              <a:ahLst/>
              <a:cxnLst/>
              <a:rect r="r" b="b" t="t" l="l"/>
              <a:pathLst>
                <a:path h="547644" w="924002">
                  <a:moveTo>
                    <a:pt x="924002" y="273822"/>
                  </a:moveTo>
                  <a:lnTo>
                    <a:pt x="517602" y="0"/>
                  </a:lnTo>
                  <a:lnTo>
                    <a:pt x="517602" y="203200"/>
                  </a:lnTo>
                  <a:lnTo>
                    <a:pt x="0" y="203200"/>
                  </a:lnTo>
                  <a:lnTo>
                    <a:pt x="0" y="344444"/>
                  </a:lnTo>
                  <a:lnTo>
                    <a:pt x="517602" y="344444"/>
                  </a:lnTo>
                  <a:lnTo>
                    <a:pt x="517602" y="547644"/>
                  </a:lnTo>
                  <a:lnTo>
                    <a:pt x="924002" y="273822"/>
                  </a:lnTo>
                  <a:close/>
                </a:path>
              </a:pathLst>
            </a:custGeom>
            <a:solidFill>
              <a:srgbClr val="E5E7E1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165100"/>
              <a:ext cx="822402" cy="179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8486" y="95232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2397917"/>
            <a:ext cx="8411792" cy="1380256"/>
            <a:chOff x="0" y="0"/>
            <a:chExt cx="2089484" cy="3428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89484" cy="342855"/>
            </a:xfrm>
            <a:custGeom>
              <a:avLst/>
              <a:gdLst/>
              <a:ahLst/>
              <a:cxnLst/>
              <a:rect r="r" b="b" t="t" l="l"/>
              <a:pathLst>
                <a:path h="342855" w="2089484">
                  <a:moveTo>
                    <a:pt x="1886284" y="0"/>
                  </a:moveTo>
                  <a:lnTo>
                    <a:pt x="0" y="0"/>
                  </a:lnTo>
                  <a:lnTo>
                    <a:pt x="0" y="342855"/>
                  </a:lnTo>
                  <a:lnTo>
                    <a:pt x="1886284" y="342855"/>
                  </a:lnTo>
                  <a:lnTo>
                    <a:pt x="2089484" y="171427"/>
                  </a:lnTo>
                  <a:lnTo>
                    <a:pt x="1886284" y="0"/>
                  </a:lnTo>
                  <a:close/>
                </a:path>
              </a:pathLst>
            </a:custGeom>
            <a:solidFill>
              <a:srgbClr val="3B436B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975184" cy="380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Sleep Tracking: A Systematic Review of Research Using Commercially Available Technology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5143500"/>
            <a:ext cx="8411792" cy="1380256"/>
            <a:chOff x="0" y="0"/>
            <a:chExt cx="2089484" cy="3428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89484" cy="342855"/>
            </a:xfrm>
            <a:custGeom>
              <a:avLst/>
              <a:gdLst/>
              <a:ahLst/>
              <a:cxnLst/>
              <a:rect r="r" b="b" t="t" l="l"/>
              <a:pathLst>
                <a:path h="342855" w="2089484">
                  <a:moveTo>
                    <a:pt x="1886284" y="0"/>
                  </a:moveTo>
                  <a:lnTo>
                    <a:pt x="0" y="0"/>
                  </a:lnTo>
                  <a:lnTo>
                    <a:pt x="0" y="342855"/>
                  </a:lnTo>
                  <a:lnTo>
                    <a:pt x="1886284" y="342855"/>
                  </a:lnTo>
                  <a:lnTo>
                    <a:pt x="2089484" y="171427"/>
                  </a:lnTo>
                  <a:lnTo>
                    <a:pt x="1886284" y="0"/>
                  </a:lnTo>
                  <a:close/>
                </a:path>
              </a:pathLst>
            </a:custGeom>
            <a:solidFill>
              <a:srgbClr val="2F5D73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75184" cy="380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Promise of Sleep: A Multi-Sensor Approach for Accurate Sleep Stage Detection Using the Oura Ring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0" y="7893076"/>
            <a:ext cx="8411792" cy="1380256"/>
            <a:chOff x="0" y="0"/>
            <a:chExt cx="2089484" cy="3428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89484" cy="342855"/>
            </a:xfrm>
            <a:custGeom>
              <a:avLst/>
              <a:gdLst/>
              <a:ahLst/>
              <a:cxnLst/>
              <a:rect r="r" b="b" t="t" l="l"/>
              <a:pathLst>
                <a:path h="342855" w="2089484">
                  <a:moveTo>
                    <a:pt x="1886284" y="0"/>
                  </a:moveTo>
                  <a:lnTo>
                    <a:pt x="0" y="0"/>
                  </a:lnTo>
                  <a:lnTo>
                    <a:pt x="0" y="342855"/>
                  </a:lnTo>
                  <a:lnTo>
                    <a:pt x="1886284" y="342855"/>
                  </a:lnTo>
                  <a:lnTo>
                    <a:pt x="2089484" y="171427"/>
                  </a:lnTo>
                  <a:lnTo>
                    <a:pt x="1886284" y="0"/>
                  </a:lnTo>
                  <a:close/>
                </a:path>
              </a:pathLst>
            </a:custGeom>
            <a:solidFill>
              <a:srgbClr val="3B436B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975184" cy="380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Unobtrusive Sleep Monitoring Using Cardiac, Breathing, and Movements Activities: An Exhaustive Review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843046" y="2025692"/>
            <a:ext cx="8547660" cy="2450015"/>
            <a:chOff x="0" y="0"/>
            <a:chExt cx="2251235" cy="64527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51235" cy="645271"/>
            </a:xfrm>
            <a:custGeom>
              <a:avLst/>
              <a:gdLst/>
              <a:ahLst/>
              <a:cxnLst/>
              <a:rect r="r" b="b" t="t" l="l"/>
              <a:pathLst>
                <a:path h="645271" w="2251235">
                  <a:moveTo>
                    <a:pt x="46193" y="0"/>
                  </a:moveTo>
                  <a:lnTo>
                    <a:pt x="2205043" y="0"/>
                  </a:lnTo>
                  <a:cubicBezTo>
                    <a:pt x="2230554" y="0"/>
                    <a:pt x="2251235" y="20681"/>
                    <a:pt x="2251235" y="46193"/>
                  </a:cubicBezTo>
                  <a:lnTo>
                    <a:pt x="2251235" y="599079"/>
                  </a:lnTo>
                  <a:cubicBezTo>
                    <a:pt x="2251235" y="624590"/>
                    <a:pt x="2230554" y="645271"/>
                    <a:pt x="2205043" y="645271"/>
                  </a:cubicBezTo>
                  <a:lnTo>
                    <a:pt x="46193" y="645271"/>
                  </a:lnTo>
                  <a:cubicBezTo>
                    <a:pt x="20681" y="645271"/>
                    <a:pt x="0" y="624590"/>
                    <a:pt x="0" y="599079"/>
                  </a:cubicBezTo>
                  <a:lnTo>
                    <a:pt x="0" y="46193"/>
                  </a:lnTo>
                  <a:cubicBezTo>
                    <a:pt x="0" y="20681"/>
                    <a:pt x="20681" y="0"/>
                    <a:pt x="4619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E5E7E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2251235" cy="683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LITERATURE REVIEW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37229" y="2236604"/>
            <a:ext cx="7959295" cy="199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study examines the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use of popular devices 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like FitBits and smartphone apps for tracking sleep. It highlights that these technologies are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less accurate compared to polysomnography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(PSG), which is considered the gold standard. The authors emphasize the need for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better validation methods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to improve the accuracy of consumer sleep tracking devices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843046" y="4751932"/>
            <a:ext cx="8547660" cy="2450015"/>
            <a:chOff x="0" y="0"/>
            <a:chExt cx="2251235" cy="64527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251235" cy="645271"/>
            </a:xfrm>
            <a:custGeom>
              <a:avLst/>
              <a:gdLst/>
              <a:ahLst/>
              <a:cxnLst/>
              <a:rect r="r" b="b" t="t" l="l"/>
              <a:pathLst>
                <a:path h="645271" w="2251235">
                  <a:moveTo>
                    <a:pt x="46193" y="0"/>
                  </a:moveTo>
                  <a:lnTo>
                    <a:pt x="2205043" y="0"/>
                  </a:lnTo>
                  <a:cubicBezTo>
                    <a:pt x="2230554" y="0"/>
                    <a:pt x="2251235" y="20681"/>
                    <a:pt x="2251235" y="46193"/>
                  </a:cubicBezTo>
                  <a:lnTo>
                    <a:pt x="2251235" y="599079"/>
                  </a:lnTo>
                  <a:cubicBezTo>
                    <a:pt x="2251235" y="624590"/>
                    <a:pt x="2230554" y="645271"/>
                    <a:pt x="2205043" y="645271"/>
                  </a:cubicBezTo>
                  <a:lnTo>
                    <a:pt x="46193" y="645271"/>
                  </a:lnTo>
                  <a:cubicBezTo>
                    <a:pt x="20681" y="645271"/>
                    <a:pt x="0" y="624590"/>
                    <a:pt x="0" y="599079"/>
                  </a:cubicBezTo>
                  <a:lnTo>
                    <a:pt x="0" y="46193"/>
                  </a:lnTo>
                  <a:cubicBezTo>
                    <a:pt x="0" y="20681"/>
                    <a:pt x="20681" y="0"/>
                    <a:pt x="4619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E5E7E1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2251235" cy="683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9137229" y="5129532"/>
            <a:ext cx="7959295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research explores how the Oura Ring combines heart rate and movement data to detect sleep stages. The study reports a 96% accuracy in detecting early waking and a 79% accuracy in identifying deep REM sleep. However, the authors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stress the need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for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testing the technology on larger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and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more diverse populations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915931" y="7478171"/>
            <a:ext cx="8547660" cy="2450015"/>
            <a:chOff x="0" y="0"/>
            <a:chExt cx="2251235" cy="64527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251235" cy="645271"/>
            </a:xfrm>
            <a:custGeom>
              <a:avLst/>
              <a:gdLst/>
              <a:ahLst/>
              <a:cxnLst/>
              <a:rect r="r" b="b" t="t" l="l"/>
              <a:pathLst>
                <a:path h="645271" w="2251235">
                  <a:moveTo>
                    <a:pt x="46193" y="0"/>
                  </a:moveTo>
                  <a:lnTo>
                    <a:pt x="2205043" y="0"/>
                  </a:lnTo>
                  <a:cubicBezTo>
                    <a:pt x="2230554" y="0"/>
                    <a:pt x="2251235" y="20681"/>
                    <a:pt x="2251235" y="46193"/>
                  </a:cubicBezTo>
                  <a:lnTo>
                    <a:pt x="2251235" y="599079"/>
                  </a:lnTo>
                  <a:cubicBezTo>
                    <a:pt x="2251235" y="624590"/>
                    <a:pt x="2230554" y="645271"/>
                    <a:pt x="2205043" y="645271"/>
                  </a:cubicBezTo>
                  <a:lnTo>
                    <a:pt x="46193" y="645271"/>
                  </a:lnTo>
                  <a:cubicBezTo>
                    <a:pt x="20681" y="645271"/>
                    <a:pt x="0" y="624590"/>
                    <a:pt x="0" y="599079"/>
                  </a:cubicBezTo>
                  <a:lnTo>
                    <a:pt x="0" y="46193"/>
                  </a:lnTo>
                  <a:cubicBezTo>
                    <a:pt x="0" y="20681"/>
                    <a:pt x="20681" y="0"/>
                    <a:pt x="4619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E5E7E1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2251235" cy="683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9137229" y="7859171"/>
            <a:ext cx="7959295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paper reviews sleep monitoring techniques that use heart rate, breathing, and movement data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without invasive sensors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. While these methods are </a:t>
            </a:r>
            <a:r>
              <a:rPr lang="en-US" sz="1899">
                <a:solidFill>
                  <a:srgbClr val="FFCD1E"/>
                </a:solidFill>
                <a:latin typeface="Canva Sans"/>
                <a:ea typeface="Canva Sans"/>
                <a:cs typeface="Canva Sans"/>
                <a:sym typeface="Canva Sans"/>
              </a:rPr>
              <a:t>less accurate than PSG</a:t>
            </a: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advancements in machine learning and sensor technology offer hope for better performance in the future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88209" y="2012652"/>
            <a:ext cx="8892846" cy="8462130"/>
          </a:xfrm>
          <a:custGeom>
            <a:avLst/>
            <a:gdLst/>
            <a:ahLst/>
            <a:cxnLst/>
            <a:rect r="r" b="b" t="t" l="l"/>
            <a:pathLst>
              <a:path h="8462130" w="8892846">
                <a:moveTo>
                  <a:pt x="0" y="0"/>
                </a:moveTo>
                <a:lnTo>
                  <a:pt x="8892847" y="0"/>
                </a:lnTo>
                <a:lnTo>
                  <a:pt x="8892847" y="8462130"/>
                </a:lnTo>
                <a:lnTo>
                  <a:pt x="0" y="84621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873036" y="2012652"/>
            <a:ext cx="8446984" cy="7751908"/>
          </a:xfrm>
          <a:custGeom>
            <a:avLst/>
            <a:gdLst/>
            <a:ahLst/>
            <a:cxnLst/>
            <a:rect r="r" b="b" t="t" l="l"/>
            <a:pathLst>
              <a:path h="7751908" w="8446984">
                <a:moveTo>
                  <a:pt x="0" y="0"/>
                </a:moveTo>
                <a:lnTo>
                  <a:pt x="8446985" y="0"/>
                </a:lnTo>
                <a:lnTo>
                  <a:pt x="8446985" y="7751909"/>
                </a:lnTo>
                <a:lnTo>
                  <a:pt x="0" y="77519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458" t="0" r="-2564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METHODOLOGY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80627" y="4101682"/>
            <a:ext cx="5429562" cy="2822892"/>
            <a:chOff x="0" y="0"/>
            <a:chExt cx="7239416" cy="3763856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23273" y="0"/>
              <a:ext cx="7216144" cy="3763856"/>
              <a:chOff x="0" y="0"/>
              <a:chExt cx="1425411" cy="743478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425411" cy="743478"/>
              </a:xfrm>
              <a:custGeom>
                <a:avLst/>
                <a:gdLst/>
                <a:ahLst/>
                <a:cxnLst/>
                <a:rect r="r" b="b" t="t" l="l"/>
                <a:pathLst>
                  <a:path h="743478" w="1425411">
                    <a:moveTo>
                      <a:pt x="72955" y="0"/>
                    </a:moveTo>
                    <a:lnTo>
                      <a:pt x="1352456" y="0"/>
                    </a:lnTo>
                    <a:cubicBezTo>
                      <a:pt x="1371805" y="0"/>
                      <a:pt x="1390362" y="7686"/>
                      <a:pt x="1404043" y="21368"/>
                    </a:cubicBezTo>
                    <a:cubicBezTo>
                      <a:pt x="1417725" y="35050"/>
                      <a:pt x="1425411" y="53606"/>
                      <a:pt x="1425411" y="72955"/>
                    </a:cubicBezTo>
                    <a:lnTo>
                      <a:pt x="1425411" y="670523"/>
                    </a:lnTo>
                    <a:cubicBezTo>
                      <a:pt x="1425411" y="689872"/>
                      <a:pt x="1417725" y="708428"/>
                      <a:pt x="1404043" y="722110"/>
                    </a:cubicBezTo>
                    <a:cubicBezTo>
                      <a:pt x="1390362" y="735792"/>
                      <a:pt x="1371805" y="743478"/>
                      <a:pt x="1352456" y="743478"/>
                    </a:cubicBezTo>
                    <a:lnTo>
                      <a:pt x="72955" y="743478"/>
                    </a:lnTo>
                    <a:cubicBezTo>
                      <a:pt x="53606" y="743478"/>
                      <a:pt x="35050" y="735792"/>
                      <a:pt x="21368" y="722110"/>
                    </a:cubicBezTo>
                    <a:cubicBezTo>
                      <a:pt x="7686" y="708428"/>
                      <a:pt x="0" y="689872"/>
                      <a:pt x="0" y="670523"/>
                    </a:cubicBezTo>
                    <a:lnTo>
                      <a:pt x="0" y="72955"/>
                    </a:lnTo>
                    <a:cubicBezTo>
                      <a:pt x="0" y="53606"/>
                      <a:pt x="7686" y="35050"/>
                      <a:pt x="21368" y="21368"/>
                    </a:cubicBezTo>
                    <a:cubicBezTo>
                      <a:pt x="35050" y="7686"/>
                      <a:pt x="53606" y="0"/>
                      <a:pt x="72955" y="0"/>
                    </a:cubicBezTo>
                    <a:close/>
                  </a:path>
                </a:pathLst>
              </a:custGeom>
              <a:solidFill>
                <a:srgbClr val="4B80A3"/>
              </a:solidFill>
              <a:ln w="76200" cap="rnd">
                <a:solidFill>
                  <a:srgbClr val="E5E7E1"/>
                </a:solidFill>
                <a:prstDash val="solid"/>
                <a:round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1425411" cy="78157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0" y="969518"/>
              <a:ext cx="7239416" cy="20900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4"/>
                </a:lnSpc>
              </a:pPr>
              <a:r>
                <a:rPr lang="en-US" b="true" sz="4567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WORK FLOW </a:t>
              </a:r>
            </a:p>
            <a:p>
              <a:pPr algn="ctr">
                <a:lnSpc>
                  <a:spcPts val="6394"/>
                </a:lnSpc>
                <a:spcBef>
                  <a:spcPct val="0"/>
                </a:spcBef>
              </a:pPr>
              <a:r>
                <a:rPr lang="en-US" b="true" sz="4567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DIAGRAM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</p:spTree>
  </p:cSld>
  <p:clrMapOvr>
    <a:masterClrMapping/>
  </p:clrMapOvr>
  <p:transition spd="slow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9100536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5"/>
                </a:lnTo>
                <a:lnTo>
                  <a:pt x="0" y="1936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23167" y="1377038"/>
            <a:ext cx="4382370" cy="4330405"/>
            <a:chOff x="0" y="0"/>
            <a:chExt cx="5843159" cy="5773873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20969" y="630266"/>
              <a:ext cx="5722191" cy="5143606"/>
              <a:chOff x="0" y="0"/>
              <a:chExt cx="1713988" cy="154068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713988" cy="1540683"/>
              </a:xfrm>
              <a:custGeom>
                <a:avLst/>
                <a:gdLst/>
                <a:ahLst/>
                <a:cxnLst/>
                <a:rect r="r" b="b" t="t" l="l"/>
                <a:pathLst>
                  <a:path h="1540683" w="1713988">
                    <a:moveTo>
                      <a:pt x="21647" y="0"/>
                    </a:moveTo>
                    <a:lnTo>
                      <a:pt x="1692341" y="0"/>
                    </a:lnTo>
                    <a:cubicBezTo>
                      <a:pt x="1698082" y="0"/>
                      <a:pt x="1703588" y="2281"/>
                      <a:pt x="1707648" y="6340"/>
                    </a:cubicBezTo>
                    <a:cubicBezTo>
                      <a:pt x="1711708" y="10400"/>
                      <a:pt x="1713988" y="15906"/>
                      <a:pt x="1713988" y="21647"/>
                    </a:cubicBezTo>
                    <a:lnTo>
                      <a:pt x="1713988" y="1519036"/>
                    </a:lnTo>
                    <a:cubicBezTo>
                      <a:pt x="1713988" y="1530991"/>
                      <a:pt x="1704297" y="1540683"/>
                      <a:pt x="1692341" y="1540683"/>
                    </a:cubicBezTo>
                    <a:lnTo>
                      <a:pt x="21647" y="1540683"/>
                    </a:lnTo>
                    <a:cubicBezTo>
                      <a:pt x="15906" y="1540683"/>
                      <a:pt x="10400" y="1538402"/>
                      <a:pt x="6340" y="1534343"/>
                    </a:cubicBezTo>
                    <a:cubicBezTo>
                      <a:pt x="2281" y="1530283"/>
                      <a:pt x="0" y="1524777"/>
                      <a:pt x="0" y="1519036"/>
                    </a:cubicBezTo>
                    <a:lnTo>
                      <a:pt x="0" y="21647"/>
                    </a:lnTo>
                    <a:cubicBezTo>
                      <a:pt x="0" y="15906"/>
                      <a:pt x="2281" y="10400"/>
                      <a:pt x="6340" y="6340"/>
                    </a:cubicBezTo>
                    <a:cubicBezTo>
                      <a:pt x="10400" y="2281"/>
                      <a:pt x="15906" y="0"/>
                      <a:pt x="21647" y="0"/>
                    </a:cubicBezTo>
                    <a:close/>
                  </a:path>
                </a:pathLst>
              </a:custGeom>
              <a:solidFill>
                <a:srgbClr val="75A8C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1713988" cy="1578783"/>
              </a:xfrm>
              <a:prstGeom prst="rect">
                <a:avLst/>
              </a:prstGeom>
            </p:spPr>
            <p:txBody>
              <a:bodyPr anchor="ctr" rtlCol="false" tIns="33501" lIns="33501" bIns="33501" rIns="33501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317513" y="985916"/>
              <a:ext cx="1809399" cy="1809399"/>
            </a:xfrm>
            <a:custGeom>
              <a:avLst/>
              <a:gdLst/>
              <a:ahLst/>
              <a:cxnLst/>
              <a:rect r="r" b="b" t="t" l="l"/>
              <a:pathLst>
                <a:path h="1809399" w="1809399">
                  <a:moveTo>
                    <a:pt x="0" y="0"/>
                  </a:moveTo>
                  <a:lnTo>
                    <a:pt x="1809399" y="0"/>
                  </a:lnTo>
                  <a:lnTo>
                    <a:pt x="1809399" y="1809399"/>
                  </a:lnTo>
                  <a:lnTo>
                    <a:pt x="0" y="18093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665602" y="856207"/>
              <a:ext cx="1621123" cy="1621123"/>
            </a:xfrm>
            <a:custGeom>
              <a:avLst/>
              <a:gdLst/>
              <a:ahLst/>
              <a:cxnLst/>
              <a:rect r="r" b="b" t="t" l="l"/>
              <a:pathLst>
                <a:path h="1621123" w="1621123">
                  <a:moveTo>
                    <a:pt x="0" y="0"/>
                  </a:moveTo>
                  <a:lnTo>
                    <a:pt x="1621123" y="0"/>
                  </a:lnTo>
                  <a:lnTo>
                    <a:pt x="1621123" y="1621123"/>
                  </a:lnTo>
                  <a:lnTo>
                    <a:pt x="0" y="16211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449779" y="3525769"/>
              <a:ext cx="1167944" cy="1167944"/>
            </a:xfrm>
            <a:custGeom>
              <a:avLst/>
              <a:gdLst/>
              <a:ahLst/>
              <a:cxnLst/>
              <a:rect r="r" b="b" t="t" l="l"/>
              <a:pathLst>
                <a:path h="1167944" w="1167944">
                  <a:moveTo>
                    <a:pt x="0" y="0"/>
                  </a:moveTo>
                  <a:lnTo>
                    <a:pt x="1167944" y="0"/>
                  </a:lnTo>
                  <a:lnTo>
                    <a:pt x="1167944" y="1167944"/>
                  </a:lnTo>
                  <a:lnTo>
                    <a:pt x="0" y="1167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188602" y="3525769"/>
              <a:ext cx="1392299" cy="1602948"/>
            </a:xfrm>
            <a:custGeom>
              <a:avLst/>
              <a:gdLst/>
              <a:ahLst/>
              <a:cxnLst/>
              <a:rect r="r" b="b" t="t" l="l"/>
              <a:pathLst>
                <a:path h="1602948" w="1392299">
                  <a:moveTo>
                    <a:pt x="0" y="0"/>
                  </a:moveTo>
                  <a:lnTo>
                    <a:pt x="1392299" y="0"/>
                  </a:lnTo>
                  <a:lnTo>
                    <a:pt x="1392299" y="1602948"/>
                  </a:lnTo>
                  <a:lnTo>
                    <a:pt x="0" y="16029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2044" r="0" b="-2044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4286725" y="2294643"/>
              <a:ext cx="1161247" cy="1459436"/>
            </a:xfrm>
            <a:custGeom>
              <a:avLst/>
              <a:gdLst/>
              <a:ahLst/>
              <a:cxnLst/>
              <a:rect r="r" b="b" t="t" l="l"/>
              <a:pathLst>
                <a:path h="1459436" w="1161247">
                  <a:moveTo>
                    <a:pt x="0" y="0"/>
                  </a:moveTo>
                  <a:lnTo>
                    <a:pt x="1161247" y="0"/>
                  </a:lnTo>
                  <a:lnTo>
                    <a:pt x="1161247" y="1459436"/>
                  </a:lnTo>
                  <a:lnTo>
                    <a:pt x="0" y="14594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-1548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236686" y="2604225"/>
              <a:ext cx="1780466" cy="420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3"/>
                </a:lnSpc>
                <a:spcBef>
                  <a:spcPct val="0"/>
                </a:spcBef>
              </a:pPr>
              <a:r>
                <a:rPr lang="en-US" sz="924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Microcontroller: Arduino Mega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2506259" y="2257737"/>
              <a:ext cx="1780466" cy="420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3"/>
                </a:lnSpc>
                <a:spcBef>
                  <a:spcPct val="0"/>
                </a:spcBef>
              </a:pPr>
              <a:r>
                <a:rPr lang="en-US" sz="924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Motion Sensor (MPU6050)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4821589"/>
              <a:ext cx="1780466" cy="20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3"/>
                </a:lnSpc>
                <a:spcBef>
                  <a:spcPct val="0"/>
                </a:spcBef>
              </a:pPr>
              <a:r>
                <a:rPr lang="en-US" sz="924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Pulse Sensor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2126912" y="5017220"/>
              <a:ext cx="1780466" cy="420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3"/>
                </a:lnSpc>
                <a:spcBef>
                  <a:spcPct val="0"/>
                </a:spcBef>
              </a:pPr>
              <a:r>
                <a:rPr lang="en-US" sz="924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Body Temperature Sensor (MAX90614)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4286725" y="3896371"/>
              <a:ext cx="1336885" cy="420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3"/>
                </a:lnSpc>
                <a:spcBef>
                  <a:spcPct val="0"/>
                </a:spcBef>
              </a:pPr>
              <a:r>
                <a:rPr lang="en-US" sz="924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Bluetooth Module (HC-05)</a:t>
              </a:r>
            </a:p>
          </p:txBody>
        </p:sp>
        <p:grpSp>
          <p:nvGrpSpPr>
            <p:cNvPr name="Group 21" id="21"/>
            <p:cNvGrpSpPr/>
            <p:nvPr/>
          </p:nvGrpSpPr>
          <p:grpSpPr>
            <a:xfrm rot="0">
              <a:off x="542638" y="0"/>
              <a:ext cx="4757884" cy="919940"/>
              <a:chOff x="0" y="0"/>
              <a:chExt cx="1425146" cy="275553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425146" cy="275553"/>
              </a:xfrm>
              <a:custGeom>
                <a:avLst/>
                <a:gdLst/>
                <a:ahLst/>
                <a:cxnLst/>
                <a:rect r="r" b="b" t="t" l="l"/>
                <a:pathLst>
                  <a:path h="275553" w="1425146">
                    <a:moveTo>
                      <a:pt x="30374" y="0"/>
                    </a:moveTo>
                    <a:lnTo>
                      <a:pt x="1394772" y="0"/>
                    </a:lnTo>
                    <a:cubicBezTo>
                      <a:pt x="1411547" y="0"/>
                      <a:pt x="1425146" y="13599"/>
                      <a:pt x="1425146" y="30374"/>
                    </a:cubicBezTo>
                    <a:lnTo>
                      <a:pt x="1425146" y="245179"/>
                    </a:lnTo>
                    <a:cubicBezTo>
                      <a:pt x="1425146" y="261954"/>
                      <a:pt x="1411547" y="275553"/>
                      <a:pt x="1394772" y="275553"/>
                    </a:cubicBezTo>
                    <a:lnTo>
                      <a:pt x="30374" y="275553"/>
                    </a:lnTo>
                    <a:cubicBezTo>
                      <a:pt x="13599" y="275553"/>
                      <a:pt x="0" y="261954"/>
                      <a:pt x="0" y="245179"/>
                    </a:cubicBezTo>
                    <a:lnTo>
                      <a:pt x="0" y="30374"/>
                    </a:lnTo>
                    <a:cubicBezTo>
                      <a:pt x="0" y="13599"/>
                      <a:pt x="13599" y="0"/>
                      <a:pt x="30374" y="0"/>
                    </a:cubicBezTo>
                    <a:close/>
                  </a:path>
                </a:pathLst>
              </a:custGeom>
              <a:solidFill>
                <a:srgbClr val="2F5D73"/>
              </a:solidFill>
              <a:ln w="28575" cap="sq">
                <a:solidFill>
                  <a:srgbClr val="FDFDFD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1425146" cy="313653"/>
              </a:xfrm>
              <a:prstGeom prst="rect">
                <a:avLst/>
              </a:prstGeom>
            </p:spPr>
            <p:txBody>
              <a:bodyPr anchor="ctr" rtlCol="false" tIns="33501" lIns="33501" bIns="33501" rIns="33501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1442648" y="146641"/>
              <a:ext cx="2884206" cy="5153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1"/>
                </a:lnSpc>
                <a:spcBef>
                  <a:spcPct val="0"/>
                </a:spcBef>
              </a:pPr>
              <a:r>
                <a:rPr lang="en-US" b="true" sz="2315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HARDWARE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893745" y="6152502"/>
            <a:ext cx="4934589" cy="3617346"/>
            <a:chOff x="0" y="0"/>
            <a:chExt cx="6579452" cy="482312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724689"/>
              <a:ext cx="6579452" cy="4098439"/>
              <a:chOff x="0" y="0"/>
              <a:chExt cx="1713988" cy="1067669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713988" cy="1067669"/>
              </a:xfrm>
              <a:custGeom>
                <a:avLst/>
                <a:gdLst/>
                <a:ahLst/>
                <a:cxnLst/>
                <a:rect r="r" b="b" t="t" l="l"/>
                <a:pathLst>
                  <a:path h="1067669" w="1713988">
                    <a:moveTo>
                      <a:pt x="18827" y="0"/>
                    </a:moveTo>
                    <a:lnTo>
                      <a:pt x="1695161" y="0"/>
                    </a:lnTo>
                    <a:cubicBezTo>
                      <a:pt x="1705559" y="0"/>
                      <a:pt x="1713988" y="8429"/>
                      <a:pt x="1713988" y="18827"/>
                    </a:cubicBezTo>
                    <a:lnTo>
                      <a:pt x="1713988" y="1048842"/>
                    </a:lnTo>
                    <a:cubicBezTo>
                      <a:pt x="1713988" y="1059240"/>
                      <a:pt x="1705559" y="1067669"/>
                      <a:pt x="1695161" y="1067669"/>
                    </a:cubicBezTo>
                    <a:lnTo>
                      <a:pt x="18827" y="1067669"/>
                    </a:lnTo>
                    <a:cubicBezTo>
                      <a:pt x="8429" y="1067669"/>
                      <a:pt x="0" y="1059240"/>
                      <a:pt x="0" y="1048842"/>
                    </a:cubicBezTo>
                    <a:lnTo>
                      <a:pt x="0" y="18827"/>
                    </a:lnTo>
                    <a:cubicBezTo>
                      <a:pt x="0" y="8429"/>
                      <a:pt x="8429" y="0"/>
                      <a:pt x="18827" y="0"/>
                    </a:cubicBezTo>
                    <a:close/>
                  </a:path>
                </a:pathLst>
              </a:custGeom>
              <a:solidFill>
                <a:srgbClr val="E5E7E1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1713988" cy="1105769"/>
              </a:xfrm>
              <a:prstGeom prst="rect">
                <a:avLst/>
              </a:prstGeom>
            </p:spPr>
            <p:txBody>
              <a:bodyPr anchor="ctr" rtlCol="false" tIns="38519" lIns="38519" bIns="38519" rIns="38519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484841" y="0"/>
              <a:ext cx="5470679" cy="1057760"/>
              <a:chOff x="0" y="0"/>
              <a:chExt cx="1425146" cy="275553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425146" cy="275553"/>
              </a:xfrm>
              <a:custGeom>
                <a:avLst/>
                <a:gdLst/>
                <a:ahLst/>
                <a:cxnLst/>
                <a:rect r="r" b="b" t="t" l="l"/>
                <a:pathLst>
                  <a:path h="275553" w="1425146">
                    <a:moveTo>
                      <a:pt x="37738" y="0"/>
                    </a:moveTo>
                    <a:lnTo>
                      <a:pt x="1387408" y="0"/>
                    </a:lnTo>
                    <a:cubicBezTo>
                      <a:pt x="1397417" y="0"/>
                      <a:pt x="1407016" y="3976"/>
                      <a:pt x="1414093" y="11053"/>
                    </a:cubicBezTo>
                    <a:cubicBezTo>
                      <a:pt x="1421170" y="18130"/>
                      <a:pt x="1425146" y="27729"/>
                      <a:pt x="1425146" y="37738"/>
                    </a:cubicBezTo>
                    <a:lnTo>
                      <a:pt x="1425146" y="237815"/>
                    </a:lnTo>
                    <a:cubicBezTo>
                      <a:pt x="1425146" y="247824"/>
                      <a:pt x="1421170" y="257423"/>
                      <a:pt x="1414093" y="264500"/>
                    </a:cubicBezTo>
                    <a:cubicBezTo>
                      <a:pt x="1407016" y="271577"/>
                      <a:pt x="1397417" y="275553"/>
                      <a:pt x="1387408" y="275553"/>
                    </a:cubicBezTo>
                    <a:lnTo>
                      <a:pt x="37738" y="275553"/>
                    </a:lnTo>
                    <a:cubicBezTo>
                      <a:pt x="27729" y="275553"/>
                      <a:pt x="18130" y="271577"/>
                      <a:pt x="11053" y="264500"/>
                    </a:cubicBezTo>
                    <a:cubicBezTo>
                      <a:pt x="3976" y="257423"/>
                      <a:pt x="0" y="247824"/>
                      <a:pt x="0" y="237815"/>
                    </a:cubicBezTo>
                    <a:lnTo>
                      <a:pt x="0" y="37738"/>
                    </a:lnTo>
                    <a:cubicBezTo>
                      <a:pt x="0" y="27729"/>
                      <a:pt x="3976" y="18130"/>
                      <a:pt x="11053" y="11053"/>
                    </a:cubicBezTo>
                    <a:cubicBezTo>
                      <a:pt x="18130" y="3976"/>
                      <a:pt x="27729" y="0"/>
                      <a:pt x="37738" y="0"/>
                    </a:cubicBezTo>
                    <a:close/>
                  </a:path>
                </a:pathLst>
              </a:custGeom>
              <a:solidFill>
                <a:srgbClr val="3B436B"/>
              </a:solidFill>
              <a:ln w="28575" cap="sq">
                <a:solidFill>
                  <a:srgbClr val="FDFDFD"/>
                </a:soli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1425146" cy="313653"/>
              </a:xfrm>
              <a:prstGeom prst="rect">
                <a:avLst/>
              </a:prstGeom>
            </p:spPr>
            <p:txBody>
              <a:bodyPr anchor="ctr" rtlCol="false" tIns="38519" lIns="38519" bIns="38519" rIns="38519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32" id="32"/>
            <p:cNvSpPr/>
            <p:nvPr/>
          </p:nvSpPr>
          <p:spPr>
            <a:xfrm flipH="false" flipV="false" rot="0">
              <a:off x="413915" y="1300058"/>
              <a:ext cx="2167969" cy="2089858"/>
            </a:xfrm>
            <a:custGeom>
              <a:avLst/>
              <a:gdLst/>
              <a:ahLst/>
              <a:cxnLst/>
              <a:rect r="r" b="b" t="t" l="l"/>
              <a:pathLst>
                <a:path h="2089858" w="2167969">
                  <a:moveTo>
                    <a:pt x="0" y="0"/>
                  </a:moveTo>
                  <a:lnTo>
                    <a:pt x="2167970" y="0"/>
                  </a:lnTo>
                  <a:lnTo>
                    <a:pt x="2167970" y="2089858"/>
                  </a:lnTo>
                  <a:lnTo>
                    <a:pt x="0" y="2089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619" t="0" r="-619" b="0"/>
              </a:stretch>
            </a:blip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3220180" y="1057760"/>
              <a:ext cx="2665794" cy="2534149"/>
            </a:xfrm>
            <a:custGeom>
              <a:avLst/>
              <a:gdLst/>
              <a:ahLst/>
              <a:cxnLst/>
              <a:rect r="r" b="b" t="t" l="l"/>
              <a:pathLst>
                <a:path h="2534149" w="2665794">
                  <a:moveTo>
                    <a:pt x="0" y="0"/>
                  </a:moveTo>
                  <a:lnTo>
                    <a:pt x="2665794" y="0"/>
                  </a:lnTo>
                  <a:lnTo>
                    <a:pt x="2665794" y="2534149"/>
                  </a:lnTo>
                  <a:lnTo>
                    <a:pt x="0" y="25341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  <p:sp>
          <p:nvSpPr>
            <p:cNvPr name="TextBox 34" id="34"/>
            <p:cNvSpPr txBox="true"/>
            <p:nvPr/>
          </p:nvSpPr>
          <p:spPr>
            <a:xfrm rot="0">
              <a:off x="534680" y="3624716"/>
              <a:ext cx="2047204" cy="2178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87"/>
                </a:lnSpc>
                <a:spcBef>
                  <a:spcPct val="0"/>
                </a:spcBef>
              </a:pPr>
              <a:r>
                <a:rPr lang="en-US" b="true" sz="106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Arduino IDE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1790210" y="161872"/>
              <a:ext cx="2859942" cy="526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07"/>
                </a:lnSpc>
                <a:spcBef>
                  <a:spcPct val="0"/>
                </a:spcBef>
              </a:pPr>
              <a:r>
                <a:rPr lang="en-US" b="true" sz="2362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SOFTWARE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3529475" y="3565960"/>
              <a:ext cx="2200109" cy="4621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87"/>
                </a:lnSpc>
                <a:spcBef>
                  <a:spcPct val="0"/>
                </a:spcBef>
              </a:pPr>
              <a:r>
                <a:rPr lang="en-US" b="true" sz="106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Existing Mobile Application (ArduTooth)</a:t>
              </a: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5096062" y="3991794"/>
            <a:ext cx="3199184" cy="1151706"/>
          </a:xfrm>
          <a:custGeom>
            <a:avLst/>
            <a:gdLst/>
            <a:ahLst/>
            <a:cxnLst/>
            <a:rect r="r" b="b" t="t" l="l"/>
            <a:pathLst>
              <a:path h="1151706" w="3199184">
                <a:moveTo>
                  <a:pt x="0" y="0"/>
                </a:moveTo>
                <a:lnTo>
                  <a:pt x="3199184" y="0"/>
                </a:lnTo>
                <a:lnTo>
                  <a:pt x="3199184" y="1151706"/>
                </a:lnTo>
                <a:lnTo>
                  <a:pt x="0" y="115170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39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8" id="38"/>
          <p:cNvGrpSpPr/>
          <p:nvPr/>
        </p:nvGrpSpPr>
        <p:grpSpPr>
          <a:xfrm rot="0">
            <a:off x="9604613" y="2057400"/>
            <a:ext cx="2471949" cy="718315"/>
            <a:chOff x="0" y="0"/>
            <a:chExt cx="651048" cy="189186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651048" cy="189186"/>
            </a:xfrm>
            <a:custGeom>
              <a:avLst/>
              <a:gdLst/>
              <a:ahLst/>
              <a:cxnLst/>
              <a:rect r="r" b="b" t="t" l="l"/>
              <a:pathLst>
                <a:path h="189186" w="651048">
                  <a:moveTo>
                    <a:pt x="0" y="0"/>
                  </a:moveTo>
                  <a:lnTo>
                    <a:pt x="651048" y="0"/>
                  </a:lnTo>
                  <a:lnTo>
                    <a:pt x="651048" y="189186"/>
                  </a:lnTo>
                  <a:lnTo>
                    <a:pt x="0" y="189186"/>
                  </a:lnTo>
                  <a:close/>
                </a:path>
              </a:pathLst>
            </a:custGeom>
            <a:solidFill>
              <a:srgbClr val="103562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651048" cy="2272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41" id="41"/>
          <p:cNvSpPr/>
          <p:nvPr/>
        </p:nvSpPr>
        <p:spPr>
          <a:xfrm flipH="false" flipV="false" rot="0">
            <a:off x="8788745" y="3090040"/>
            <a:ext cx="8729146" cy="6371187"/>
          </a:xfrm>
          <a:custGeom>
            <a:avLst/>
            <a:gdLst/>
            <a:ahLst/>
            <a:cxnLst/>
            <a:rect r="r" b="b" t="t" l="l"/>
            <a:pathLst>
              <a:path h="6371187" w="8729146">
                <a:moveTo>
                  <a:pt x="0" y="0"/>
                </a:moveTo>
                <a:lnTo>
                  <a:pt x="8729146" y="0"/>
                </a:lnTo>
                <a:lnTo>
                  <a:pt x="8729146" y="6371187"/>
                </a:lnTo>
                <a:lnTo>
                  <a:pt x="0" y="637118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-1816" r="-4225" b="-1816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6440186" y="696826"/>
            <a:ext cx="5495364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METHODOLOGY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7192309" y="1996380"/>
            <a:ext cx="11922019" cy="77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4"/>
              </a:lnSpc>
              <a:spcBef>
                <a:spcPct val="0"/>
              </a:spcBef>
            </a:pPr>
            <a:r>
              <a:rPr lang="en-US" b="true" sz="456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 ARCHITECTURE</a:t>
            </a: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564" b="-14830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67689" y="2258368"/>
            <a:ext cx="10813481" cy="6661921"/>
            <a:chOff x="0" y="0"/>
            <a:chExt cx="3034990" cy="18697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34990" cy="1869783"/>
            </a:xfrm>
            <a:custGeom>
              <a:avLst/>
              <a:gdLst/>
              <a:ahLst/>
              <a:cxnLst/>
              <a:rect r="r" b="b" t="t" l="l"/>
              <a:pathLst>
                <a:path h="1869783" w="3034990">
                  <a:moveTo>
                    <a:pt x="5012" y="0"/>
                  </a:moveTo>
                  <a:lnTo>
                    <a:pt x="3029979" y="0"/>
                  </a:lnTo>
                  <a:cubicBezTo>
                    <a:pt x="3031308" y="0"/>
                    <a:pt x="3032583" y="528"/>
                    <a:pt x="3033522" y="1468"/>
                  </a:cubicBezTo>
                  <a:cubicBezTo>
                    <a:pt x="3034462" y="2408"/>
                    <a:pt x="3034990" y="3682"/>
                    <a:pt x="3034990" y="5012"/>
                  </a:cubicBezTo>
                  <a:lnTo>
                    <a:pt x="3034990" y="1864771"/>
                  </a:lnTo>
                  <a:cubicBezTo>
                    <a:pt x="3034990" y="1867539"/>
                    <a:pt x="3032746" y="1869783"/>
                    <a:pt x="3029979" y="1869783"/>
                  </a:cubicBezTo>
                  <a:lnTo>
                    <a:pt x="5012" y="1869783"/>
                  </a:lnTo>
                  <a:cubicBezTo>
                    <a:pt x="2244" y="1869783"/>
                    <a:pt x="0" y="1867539"/>
                    <a:pt x="0" y="1864771"/>
                  </a:cubicBezTo>
                  <a:lnTo>
                    <a:pt x="0" y="5012"/>
                  </a:lnTo>
                  <a:cubicBezTo>
                    <a:pt x="0" y="2244"/>
                    <a:pt x="2244" y="0"/>
                    <a:pt x="5012" y="0"/>
                  </a:cubicBezTo>
                  <a:close/>
                </a:path>
              </a:pathLst>
            </a:custGeom>
            <a:solidFill>
              <a:srgbClr val="1A203E"/>
            </a:solidFill>
            <a:ln w="9525" cap="sq">
              <a:solidFill>
                <a:srgbClr val="FDFDFD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34990" cy="1907883"/>
            </a:xfrm>
            <a:prstGeom prst="rect">
              <a:avLst/>
            </a:prstGeom>
          </p:spPr>
          <p:txBody>
            <a:bodyPr anchor="ctr" rtlCol="false" tIns="47670" lIns="47670" bIns="47670" rIns="4767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885795" y="2143898"/>
            <a:ext cx="5733699" cy="7433613"/>
            <a:chOff x="0" y="0"/>
            <a:chExt cx="7644932" cy="9911484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7644932" cy="9911484"/>
              <a:chOff x="0" y="0"/>
              <a:chExt cx="1660256" cy="2152485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660256" cy="2152485"/>
              </a:xfrm>
              <a:custGeom>
                <a:avLst/>
                <a:gdLst/>
                <a:ahLst/>
                <a:cxnLst/>
                <a:rect r="r" b="b" t="t" l="l"/>
                <a:pathLst>
                  <a:path h="2152485" w="1660256">
                    <a:moveTo>
                      <a:pt x="23335" y="0"/>
                    </a:moveTo>
                    <a:lnTo>
                      <a:pt x="1636922" y="0"/>
                    </a:lnTo>
                    <a:cubicBezTo>
                      <a:pt x="1649809" y="0"/>
                      <a:pt x="1660256" y="10447"/>
                      <a:pt x="1660256" y="23335"/>
                    </a:cubicBezTo>
                    <a:lnTo>
                      <a:pt x="1660256" y="2129150"/>
                    </a:lnTo>
                    <a:cubicBezTo>
                      <a:pt x="1660256" y="2142038"/>
                      <a:pt x="1649809" y="2152485"/>
                      <a:pt x="1636922" y="2152485"/>
                    </a:cubicBezTo>
                    <a:lnTo>
                      <a:pt x="23335" y="2152485"/>
                    </a:lnTo>
                    <a:cubicBezTo>
                      <a:pt x="10447" y="2152485"/>
                      <a:pt x="0" y="2142038"/>
                      <a:pt x="0" y="2129150"/>
                    </a:cubicBezTo>
                    <a:lnTo>
                      <a:pt x="0" y="23335"/>
                    </a:lnTo>
                    <a:cubicBezTo>
                      <a:pt x="0" y="10447"/>
                      <a:pt x="10447" y="0"/>
                      <a:pt x="23335" y="0"/>
                    </a:cubicBezTo>
                    <a:close/>
                  </a:path>
                </a:pathLst>
              </a:custGeom>
              <a:solidFill>
                <a:srgbClr val="3B436B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1660256" cy="21905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452469" y="265684"/>
              <a:ext cx="6739994" cy="9645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1: initialize system();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2: calibrate sensors();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3: gyro data ← read MPU6050();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4: if activate = 0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5:     if gyro data indicates minimal movement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6:         start sleep timer();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7:         if timer ≥5min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8:             activate sleep mode();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9:        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10: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11: else if activate = 1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12:     light_sleep ← calculate light sleep time();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13:     if light_sleep ≥ 1hr 10min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14:         if no interrupt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15:             if light_sleep − interrupt_timer ≥ 5min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16:                 deep_sleep ← light_sleep − interrupt_time();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17:            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18:        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19:         if movement detected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20:             update interrupt timer();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21:         if 5 interrupts in 5min then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22:                 reset sleep mode();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23:            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24:    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25: end if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  <a:r>
                <a:rPr lang="en-US" sz="151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26: delay(1000);</a:t>
              </a:r>
            </a:p>
            <a:p>
              <a:pPr algn="l">
                <a:lnSpc>
                  <a:spcPts val="2122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227091" y="2258368"/>
            <a:ext cx="8354079" cy="6661921"/>
          </a:xfrm>
          <a:custGeom>
            <a:avLst/>
            <a:gdLst/>
            <a:ahLst/>
            <a:cxnLst/>
            <a:rect r="r" b="b" t="t" l="l"/>
            <a:pathLst>
              <a:path h="6661921" w="8354079">
                <a:moveTo>
                  <a:pt x="0" y="0"/>
                </a:moveTo>
                <a:lnTo>
                  <a:pt x="8354080" y="0"/>
                </a:lnTo>
                <a:lnTo>
                  <a:pt x="8354080" y="6661921"/>
                </a:lnTo>
                <a:lnTo>
                  <a:pt x="0" y="66619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-5400000">
            <a:off x="-841874" y="5104481"/>
            <a:ext cx="5472265" cy="71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1"/>
              </a:lnSpc>
              <a:spcBef>
                <a:spcPct val="0"/>
              </a:spcBef>
            </a:pPr>
            <a:r>
              <a:rPr lang="en-US" sz="4229">
                <a:solidFill>
                  <a:srgbClr val="FDFDFD"/>
                </a:solidFill>
                <a:latin typeface="Canva Sans"/>
                <a:ea typeface="Canva Sans"/>
                <a:cs typeface="Canva Sans"/>
                <a:sym typeface="Canva Sans"/>
              </a:rPr>
              <a:t>CIRCUIT DIAGRAM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METHODOLOGY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19692" y="1445820"/>
            <a:ext cx="2465904" cy="538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2"/>
              </a:lnSpc>
              <a:spcBef>
                <a:spcPct val="0"/>
              </a:spcBef>
            </a:pPr>
            <a:r>
              <a:rPr lang="en-US" b="true" sz="3187">
                <a:solidFill>
                  <a:srgbClr val="EC7D7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ALGO</a:t>
            </a:r>
            <a:r>
              <a:rPr lang="en-US" b="true" sz="3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RITHM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36537" y="8222233"/>
            <a:ext cx="1801135" cy="232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  <a:spcBef>
                <a:spcPct val="0"/>
              </a:spcBef>
            </a:pPr>
            <a:r>
              <a:rPr lang="en-US" b="true" sz="139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Arduino Mega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59011" y="6980541"/>
            <a:ext cx="1801135" cy="232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  <a:spcBef>
                <a:spcPct val="0"/>
              </a:spcBef>
            </a:pPr>
            <a:r>
              <a:rPr lang="en-US" b="true" sz="139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Pulse Sensor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41835" y="2695625"/>
            <a:ext cx="1801135" cy="47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  <a:spcBef>
                <a:spcPct val="0"/>
              </a:spcBef>
            </a:pPr>
            <a:r>
              <a:rPr lang="en-US" b="true" sz="139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HC-05 ZG (Bluetooth Module)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421282" y="3250275"/>
            <a:ext cx="1801135" cy="710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  <a:spcBef>
                <a:spcPct val="0"/>
              </a:spcBef>
            </a:pPr>
            <a:r>
              <a:rPr lang="en-US" b="true" sz="139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MPU-6050 (Accelerometer and Gyroscope Sensor)</a:t>
            </a: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58404" y="2090730"/>
            <a:ext cx="8177521" cy="8177521"/>
          </a:xfrm>
          <a:custGeom>
            <a:avLst/>
            <a:gdLst/>
            <a:ahLst/>
            <a:cxnLst/>
            <a:rect r="r" b="b" t="t" l="l"/>
            <a:pathLst>
              <a:path h="8177521" w="8177521">
                <a:moveTo>
                  <a:pt x="0" y="0"/>
                </a:moveTo>
                <a:lnTo>
                  <a:pt x="8177521" y="0"/>
                </a:lnTo>
                <a:lnTo>
                  <a:pt x="8177521" y="8177520"/>
                </a:lnTo>
                <a:lnTo>
                  <a:pt x="0" y="81775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222418" y="468283"/>
            <a:ext cx="7930901" cy="1303096"/>
            <a:chOff x="0" y="0"/>
            <a:chExt cx="2088797" cy="3432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88797" cy="343202"/>
            </a:xfrm>
            <a:custGeom>
              <a:avLst/>
              <a:gdLst/>
              <a:ahLst/>
              <a:cxnLst/>
              <a:rect r="r" b="b" t="t" l="l"/>
              <a:pathLst>
                <a:path h="343202" w="2088797">
                  <a:moveTo>
                    <a:pt x="0" y="0"/>
                  </a:moveTo>
                  <a:lnTo>
                    <a:pt x="2088797" y="0"/>
                  </a:lnTo>
                  <a:lnTo>
                    <a:pt x="2088797" y="343202"/>
                  </a:lnTo>
                  <a:lnTo>
                    <a:pt x="0" y="343202"/>
                  </a:lnTo>
                  <a:close/>
                </a:path>
              </a:pathLst>
            </a:custGeom>
            <a:solidFill>
              <a:srgbClr val="1734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88797" cy="381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60886" y="9675687"/>
            <a:ext cx="2035239" cy="1936665"/>
          </a:xfrm>
          <a:custGeom>
            <a:avLst/>
            <a:gdLst/>
            <a:ahLst/>
            <a:cxnLst/>
            <a:rect r="r" b="b" t="t" l="l"/>
            <a:pathLst>
              <a:path h="1936665" w="2035239">
                <a:moveTo>
                  <a:pt x="0" y="0"/>
                </a:moveTo>
                <a:lnTo>
                  <a:pt x="2035239" y="0"/>
                </a:lnTo>
                <a:lnTo>
                  <a:pt x="2035239" y="1936664"/>
                </a:lnTo>
                <a:lnTo>
                  <a:pt x="0" y="19366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134564" b="-148309"/>
            </a:stretch>
          </a:blipFill>
        </p:spPr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558741" y="2804921"/>
          <a:ext cx="7008733" cy="6345901"/>
        </p:xfrm>
        <a:graphic>
          <a:graphicData uri="http://schemas.openxmlformats.org/drawingml/2006/table">
            <a:tbl>
              <a:tblPr/>
              <a:tblGrid>
                <a:gridCol w="1069969"/>
                <a:gridCol w="5938764"/>
              </a:tblGrid>
              <a:tr h="6868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Step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344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13343"/>
                    </a:solidFill>
                  </a:tcPr>
                </a:tc>
              </a:tr>
              <a:tr h="9443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Connect motion, pulse, and body temperature sensors to the Arduino UNO.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  <a:tr h="9371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Install required libraries in the Arduino IDE for each sensor.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  <a:tr h="9443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Develop and upload the Arduino program for sensor data collection and processing.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  <a:tr h="9443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Configure the Bluetooth module (HC-05) for wireless communication with the database.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  <a:tr h="9443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Set up the database to store and manage the incoming sensor data.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  <a:tr h="9443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Utilize an existing mobile application to display real-time sleep data and notifications.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D73"/>
                    </a:solidFill>
                  </a:tcPr>
                </a:tc>
              </a:tr>
            </a:tbl>
          </a:graphicData>
        </a:graphic>
      </p:graphicFrame>
      <p:grpSp>
        <p:nvGrpSpPr>
          <p:cNvPr name="Group 9" id="9"/>
          <p:cNvGrpSpPr/>
          <p:nvPr/>
        </p:nvGrpSpPr>
        <p:grpSpPr>
          <a:xfrm rot="0">
            <a:off x="11298245" y="2090730"/>
            <a:ext cx="3297839" cy="2217080"/>
            <a:chOff x="0" y="0"/>
            <a:chExt cx="4397119" cy="2956107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4397119" cy="2956107"/>
              <a:chOff x="0" y="0"/>
              <a:chExt cx="1227704" cy="825365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227705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7705">
                    <a:moveTo>
                      <a:pt x="119726" y="0"/>
                    </a:moveTo>
                    <a:lnTo>
                      <a:pt x="1107978" y="0"/>
                    </a:lnTo>
                    <a:cubicBezTo>
                      <a:pt x="1139732" y="0"/>
                      <a:pt x="1170184" y="12614"/>
                      <a:pt x="1192637" y="35067"/>
                    </a:cubicBezTo>
                    <a:cubicBezTo>
                      <a:pt x="1215091" y="57520"/>
                      <a:pt x="1227705" y="87973"/>
                      <a:pt x="1227705" y="119726"/>
                    </a:cubicBezTo>
                    <a:lnTo>
                      <a:pt x="1227705" y="705638"/>
                    </a:lnTo>
                    <a:cubicBezTo>
                      <a:pt x="1227705" y="737392"/>
                      <a:pt x="1215091" y="767845"/>
                      <a:pt x="1192637" y="790298"/>
                    </a:cubicBezTo>
                    <a:cubicBezTo>
                      <a:pt x="1170184" y="812751"/>
                      <a:pt x="1139732" y="825365"/>
                      <a:pt x="1107978" y="825365"/>
                    </a:cubicBezTo>
                    <a:lnTo>
                      <a:pt x="119726" y="825365"/>
                    </a:lnTo>
                    <a:cubicBezTo>
                      <a:pt x="87973" y="825365"/>
                      <a:pt x="57520" y="812751"/>
                      <a:pt x="35067" y="790298"/>
                    </a:cubicBezTo>
                    <a:cubicBezTo>
                      <a:pt x="12614" y="767845"/>
                      <a:pt x="0" y="737392"/>
                      <a:pt x="0" y="705638"/>
                    </a:cubicBezTo>
                    <a:lnTo>
                      <a:pt x="0" y="119726"/>
                    </a:lnTo>
                    <a:cubicBezTo>
                      <a:pt x="0" y="87973"/>
                      <a:pt x="12614" y="57520"/>
                      <a:pt x="35067" y="35067"/>
                    </a:cubicBezTo>
                    <a:cubicBezTo>
                      <a:pt x="57520" y="12614"/>
                      <a:pt x="87973" y="0"/>
                      <a:pt x="119726" y="0"/>
                    </a:cubicBezTo>
                    <a:close/>
                  </a:path>
                </a:pathLst>
              </a:custGeom>
              <a:solidFill>
                <a:srgbClr val="3B436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1227704" cy="863465"/>
              </a:xfrm>
              <a:prstGeom prst="rect">
                <a:avLst/>
              </a:prstGeom>
            </p:spPr>
            <p:txBody>
              <a:bodyPr anchor="ctr" rtlCol="false" tIns="35940" lIns="35940" bIns="35940" rIns="3594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309709" y="751253"/>
              <a:ext cx="3777701" cy="1288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5"/>
                </a:lnSpc>
                <a:spcBef>
                  <a:spcPct val="0"/>
                </a:spcBef>
              </a:pPr>
              <a:r>
                <a:rPr lang="en-US" sz="139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system provides real-time data on the user's sleep patterns, ensuring accuracy and reliability.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63630" y="4034960"/>
            <a:ext cx="3297839" cy="2217080"/>
            <a:chOff x="0" y="0"/>
            <a:chExt cx="4397119" cy="2956107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97119" cy="2956107"/>
              <a:chOff x="0" y="0"/>
              <a:chExt cx="1227704" cy="825365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227705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7705">
                    <a:moveTo>
                      <a:pt x="119726" y="0"/>
                    </a:moveTo>
                    <a:lnTo>
                      <a:pt x="1107978" y="0"/>
                    </a:lnTo>
                    <a:cubicBezTo>
                      <a:pt x="1139732" y="0"/>
                      <a:pt x="1170184" y="12614"/>
                      <a:pt x="1192637" y="35067"/>
                    </a:cubicBezTo>
                    <a:cubicBezTo>
                      <a:pt x="1215091" y="57520"/>
                      <a:pt x="1227705" y="87973"/>
                      <a:pt x="1227705" y="119726"/>
                    </a:cubicBezTo>
                    <a:lnTo>
                      <a:pt x="1227705" y="705638"/>
                    </a:lnTo>
                    <a:cubicBezTo>
                      <a:pt x="1227705" y="737392"/>
                      <a:pt x="1215091" y="767845"/>
                      <a:pt x="1192637" y="790298"/>
                    </a:cubicBezTo>
                    <a:cubicBezTo>
                      <a:pt x="1170184" y="812751"/>
                      <a:pt x="1139732" y="825365"/>
                      <a:pt x="1107978" y="825365"/>
                    </a:cubicBezTo>
                    <a:lnTo>
                      <a:pt x="119726" y="825365"/>
                    </a:lnTo>
                    <a:cubicBezTo>
                      <a:pt x="87973" y="825365"/>
                      <a:pt x="57520" y="812751"/>
                      <a:pt x="35067" y="790298"/>
                    </a:cubicBezTo>
                    <a:cubicBezTo>
                      <a:pt x="12614" y="767845"/>
                      <a:pt x="0" y="737392"/>
                      <a:pt x="0" y="705638"/>
                    </a:cubicBezTo>
                    <a:lnTo>
                      <a:pt x="0" y="119726"/>
                    </a:lnTo>
                    <a:cubicBezTo>
                      <a:pt x="0" y="87973"/>
                      <a:pt x="12614" y="57520"/>
                      <a:pt x="35067" y="35067"/>
                    </a:cubicBezTo>
                    <a:cubicBezTo>
                      <a:pt x="57520" y="12614"/>
                      <a:pt x="87973" y="0"/>
                      <a:pt x="119726" y="0"/>
                    </a:cubicBezTo>
                    <a:close/>
                  </a:path>
                </a:pathLst>
              </a:custGeom>
              <a:solidFill>
                <a:srgbClr val="072E5E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1227704" cy="863465"/>
              </a:xfrm>
              <a:prstGeom prst="rect">
                <a:avLst/>
              </a:prstGeom>
            </p:spPr>
            <p:txBody>
              <a:bodyPr anchor="ctr" rtlCol="false" tIns="35940" lIns="35940" bIns="35940" rIns="3594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309709" y="819730"/>
              <a:ext cx="3777701" cy="1288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5"/>
                </a:lnSpc>
                <a:spcBef>
                  <a:spcPct val="0"/>
                </a:spcBef>
              </a:pPr>
              <a:r>
                <a:rPr lang="en-US" sz="139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Users wear motion, pulse, and temperature sensors to collect accurate sleep data throughout the night.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679058" y="7041220"/>
            <a:ext cx="3297839" cy="2217080"/>
            <a:chOff x="0" y="0"/>
            <a:chExt cx="4397119" cy="2956107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397119" cy="2956107"/>
              <a:chOff x="0" y="0"/>
              <a:chExt cx="1227704" cy="82536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227705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7705">
                    <a:moveTo>
                      <a:pt x="119726" y="0"/>
                    </a:moveTo>
                    <a:lnTo>
                      <a:pt x="1107978" y="0"/>
                    </a:lnTo>
                    <a:cubicBezTo>
                      <a:pt x="1139732" y="0"/>
                      <a:pt x="1170184" y="12614"/>
                      <a:pt x="1192637" y="35067"/>
                    </a:cubicBezTo>
                    <a:cubicBezTo>
                      <a:pt x="1215091" y="57520"/>
                      <a:pt x="1227705" y="87973"/>
                      <a:pt x="1227705" y="119726"/>
                    </a:cubicBezTo>
                    <a:lnTo>
                      <a:pt x="1227705" y="705638"/>
                    </a:lnTo>
                    <a:cubicBezTo>
                      <a:pt x="1227705" y="737392"/>
                      <a:pt x="1215091" y="767845"/>
                      <a:pt x="1192637" y="790298"/>
                    </a:cubicBezTo>
                    <a:cubicBezTo>
                      <a:pt x="1170184" y="812751"/>
                      <a:pt x="1139732" y="825365"/>
                      <a:pt x="1107978" y="825365"/>
                    </a:cubicBezTo>
                    <a:lnTo>
                      <a:pt x="119726" y="825365"/>
                    </a:lnTo>
                    <a:cubicBezTo>
                      <a:pt x="87973" y="825365"/>
                      <a:pt x="57520" y="812751"/>
                      <a:pt x="35067" y="790298"/>
                    </a:cubicBezTo>
                    <a:cubicBezTo>
                      <a:pt x="12614" y="767845"/>
                      <a:pt x="0" y="737392"/>
                      <a:pt x="0" y="705638"/>
                    </a:cubicBezTo>
                    <a:lnTo>
                      <a:pt x="0" y="119726"/>
                    </a:lnTo>
                    <a:cubicBezTo>
                      <a:pt x="0" y="87973"/>
                      <a:pt x="12614" y="57520"/>
                      <a:pt x="35067" y="35067"/>
                    </a:cubicBezTo>
                    <a:cubicBezTo>
                      <a:pt x="57520" y="12614"/>
                      <a:pt x="87973" y="0"/>
                      <a:pt x="119726" y="0"/>
                    </a:cubicBezTo>
                    <a:close/>
                  </a:path>
                </a:pathLst>
              </a:custGeom>
              <a:solidFill>
                <a:srgbClr val="3B4D56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38100"/>
                <a:ext cx="1227704" cy="863465"/>
              </a:xfrm>
              <a:prstGeom prst="rect">
                <a:avLst/>
              </a:prstGeom>
            </p:spPr>
            <p:txBody>
              <a:bodyPr anchor="ctr" rtlCol="false" tIns="35940" lIns="35940" bIns="35940" rIns="3594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309709" y="819730"/>
              <a:ext cx="3777701" cy="1288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5"/>
                </a:lnSpc>
                <a:spcBef>
                  <a:spcPct val="0"/>
                </a:spcBef>
              </a:pPr>
              <a:r>
                <a:rPr lang="en-US" sz="139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Sensors need to be calibrated after each use, with regular checks and maintenance to ensure proper functioning.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947164" y="7626452"/>
            <a:ext cx="3297839" cy="2217080"/>
            <a:chOff x="0" y="0"/>
            <a:chExt cx="4397119" cy="2956107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4397119" cy="2956107"/>
              <a:chOff x="0" y="0"/>
              <a:chExt cx="1227704" cy="825365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227705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7705">
                    <a:moveTo>
                      <a:pt x="119726" y="0"/>
                    </a:moveTo>
                    <a:lnTo>
                      <a:pt x="1107978" y="0"/>
                    </a:lnTo>
                    <a:cubicBezTo>
                      <a:pt x="1139732" y="0"/>
                      <a:pt x="1170184" y="12614"/>
                      <a:pt x="1192637" y="35067"/>
                    </a:cubicBezTo>
                    <a:cubicBezTo>
                      <a:pt x="1215091" y="57520"/>
                      <a:pt x="1227705" y="87973"/>
                      <a:pt x="1227705" y="119726"/>
                    </a:cubicBezTo>
                    <a:lnTo>
                      <a:pt x="1227705" y="705638"/>
                    </a:lnTo>
                    <a:cubicBezTo>
                      <a:pt x="1227705" y="737392"/>
                      <a:pt x="1215091" y="767845"/>
                      <a:pt x="1192637" y="790298"/>
                    </a:cubicBezTo>
                    <a:cubicBezTo>
                      <a:pt x="1170184" y="812751"/>
                      <a:pt x="1139732" y="825365"/>
                      <a:pt x="1107978" y="825365"/>
                    </a:cubicBezTo>
                    <a:lnTo>
                      <a:pt x="119726" y="825365"/>
                    </a:lnTo>
                    <a:cubicBezTo>
                      <a:pt x="87973" y="825365"/>
                      <a:pt x="57520" y="812751"/>
                      <a:pt x="35067" y="790298"/>
                    </a:cubicBezTo>
                    <a:cubicBezTo>
                      <a:pt x="12614" y="767845"/>
                      <a:pt x="0" y="737392"/>
                      <a:pt x="0" y="705638"/>
                    </a:cubicBezTo>
                    <a:lnTo>
                      <a:pt x="0" y="119726"/>
                    </a:lnTo>
                    <a:cubicBezTo>
                      <a:pt x="0" y="87973"/>
                      <a:pt x="12614" y="57520"/>
                      <a:pt x="35067" y="35067"/>
                    </a:cubicBezTo>
                    <a:cubicBezTo>
                      <a:pt x="57520" y="12614"/>
                      <a:pt x="87973" y="0"/>
                      <a:pt x="119726" y="0"/>
                    </a:cubicBezTo>
                    <a:close/>
                  </a:path>
                </a:pathLst>
              </a:custGeom>
              <a:solidFill>
                <a:srgbClr val="2F5D73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1227704" cy="863465"/>
              </a:xfrm>
              <a:prstGeom prst="rect">
                <a:avLst/>
              </a:prstGeom>
            </p:spPr>
            <p:txBody>
              <a:bodyPr anchor="ctr" rtlCol="false" tIns="35940" lIns="35940" bIns="35940" rIns="3594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309709" y="819730"/>
              <a:ext cx="3777701" cy="1288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5"/>
                </a:lnSpc>
                <a:spcBef>
                  <a:spcPct val="0"/>
                </a:spcBef>
              </a:pPr>
              <a:r>
                <a:rPr lang="en-US" sz="139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system works best in a stable environment without external disturbances that could affect sleep quality.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4596084" y="4606123"/>
            <a:ext cx="3297839" cy="2217080"/>
            <a:chOff x="0" y="0"/>
            <a:chExt cx="4397119" cy="2956107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4397119" cy="2956107"/>
              <a:chOff x="0" y="0"/>
              <a:chExt cx="1227704" cy="825365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1227705" cy="825365"/>
              </a:xfrm>
              <a:custGeom>
                <a:avLst/>
                <a:gdLst/>
                <a:ahLst/>
                <a:cxnLst/>
                <a:rect r="r" b="b" t="t" l="l"/>
                <a:pathLst>
                  <a:path h="825365" w="1227705">
                    <a:moveTo>
                      <a:pt x="119726" y="0"/>
                    </a:moveTo>
                    <a:lnTo>
                      <a:pt x="1107978" y="0"/>
                    </a:lnTo>
                    <a:cubicBezTo>
                      <a:pt x="1139732" y="0"/>
                      <a:pt x="1170184" y="12614"/>
                      <a:pt x="1192637" y="35067"/>
                    </a:cubicBezTo>
                    <a:cubicBezTo>
                      <a:pt x="1215091" y="57520"/>
                      <a:pt x="1227705" y="87973"/>
                      <a:pt x="1227705" y="119726"/>
                    </a:cubicBezTo>
                    <a:lnTo>
                      <a:pt x="1227705" y="705638"/>
                    </a:lnTo>
                    <a:cubicBezTo>
                      <a:pt x="1227705" y="737392"/>
                      <a:pt x="1215091" y="767845"/>
                      <a:pt x="1192637" y="790298"/>
                    </a:cubicBezTo>
                    <a:cubicBezTo>
                      <a:pt x="1170184" y="812751"/>
                      <a:pt x="1139732" y="825365"/>
                      <a:pt x="1107978" y="825365"/>
                    </a:cubicBezTo>
                    <a:lnTo>
                      <a:pt x="119726" y="825365"/>
                    </a:lnTo>
                    <a:cubicBezTo>
                      <a:pt x="87973" y="825365"/>
                      <a:pt x="57520" y="812751"/>
                      <a:pt x="35067" y="790298"/>
                    </a:cubicBezTo>
                    <a:cubicBezTo>
                      <a:pt x="12614" y="767845"/>
                      <a:pt x="0" y="737392"/>
                      <a:pt x="0" y="705638"/>
                    </a:cubicBezTo>
                    <a:lnTo>
                      <a:pt x="0" y="119726"/>
                    </a:lnTo>
                    <a:cubicBezTo>
                      <a:pt x="0" y="87973"/>
                      <a:pt x="12614" y="57520"/>
                      <a:pt x="35067" y="35067"/>
                    </a:cubicBezTo>
                    <a:cubicBezTo>
                      <a:pt x="57520" y="12614"/>
                      <a:pt x="87973" y="0"/>
                      <a:pt x="119726" y="0"/>
                    </a:cubicBezTo>
                    <a:close/>
                  </a:path>
                </a:pathLst>
              </a:custGeom>
              <a:solidFill>
                <a:srgbClr val="66705C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38100"/>
                <a:ext cx="1227704" cy="863465"/>
              </a:xfrm>
              <a:prstGeom prst="rect">
                <a:avLst/>
              </a:prstGeom>
            </p:spPr>
            <p:txBody>
              <a:bodyPr anchor="ctr" rtlCol="false" tIns="35940" lIns="35940" bIns="35940" rIns="3594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33" id="33"/>
            <p:cNvSpPr txBox="true"/>
            <p:nvPr/>
          </p:nvSpPr>
          <p:spPr>
            <a:xfrm rot="0">
              <a:off x="309709" y="656381"/>
              <a:ext cx="3777701" cy="16147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5"/>
                </a:lnSpc>
                <a:spcBef>
                  <a:spcPct val="0"/>
                </a:spcBef>
              </a:pPr>
              <a:r>
                <a:rPr lang="en-US" sz="139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It is designed for adults without severe sleep disorders and may not work accurately for children or those with specific medical conditions.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3398002" y="733160"/>
            <a:ext cx="11922019" cy="68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7"/>
              </a:lnSpc>
              <a:spcBef>
                <a:spcPct val="0"/>
              </a:spcBef>
            </a:pPr>
            <a:r>
              <a:rPr lang="en-US" sz="39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ENVIRONMENT SETUP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78506" y="2033580"/>
            <a:ext cx="4870371" cy="522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6"/>
              </a:lnSpc>
              <a:spcBef>
                <a:spcPct val="0"/>
              </a:spcBef>
            </a:pPr>
            <a:r>
              <a:rPr lang="en-US" b="true" sz="306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IMPLEMENTATION STEPS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990184" y="5222912"/>
            <a:ext cx="1913961" cy="1029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3"/>
              </a:lnSpc>
              <a:spcBef>
                <a:spcPct val="0"/>
              </a:spcBef>
            </a:pPr>
            <a:r>
              <a:rPr lang="en-US" b="true" sz="19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ASSUMPTIONS </a:t>
            </a:r>
          </a:p>
          <a:p>
            <a:pPr algn="ctr">
              <a:lnSpc>
                <a:spcPts val="2783"/>
              </a:lnSpc>
              <a:spcBef>
                <a:spcPct val="0"/>
              </a:spcBef>
            </a:pPr>
            <a:r>
              <a:rPr lang="en-US" b="true" sz="19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CONDITIONS &amp;</a:t>
            </a:r>
          </a:p>
          <a:p>
            <a:pPr algn="ctr">
              <a:lnSpc>
                <a:spcPts val="2783"/>
              </a:lnSpc>
              <a:spcBef>
                <a:spcPct val="0"/>
              </a:spcBef>
            </a:pPr>
            <a:r>
              <a:rPr lang="en-US" b="true" sz="19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CONTROLS </a:t>
            </a: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DAGSEMjGD4k</dc:identifier>
  <dcterms:modified xsi:type="dcterms:W3CDTF">2011-08-01T06:04:30Z</dcterms:modified>
  <cp:revision>1</cp:revision>
  <dc:title>computer interaction project presentation</dc:title>
</cp:coreProperties>
</file>

<file path=docProps/thumbnail.jpeg>
</file>